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vsdx" ContentType="application/vnd.ms-visio.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2.xml" ContentType="application/vnd.openxmlformats-officedocument.presentationml.tags+xml"/>
  <Override PartName="/ppt/notesSlides/notesSlide1.xml" ContentType="application/vnd.openxmlformats-officedocument.presentationml.notesSlide+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8.xml" ContentType="application/vnd.openxmlformats-officedocument.presentationml.tags+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9.xml" ContentType="application/vnd.openxmlformats-officedocument.presentationml.tags+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20.xml" ContentType="application/vnd.openxmlformats-officedocument.presentationml.tags+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21.xml" ContentType="application/vnd.openxmlformats-officedocument.presentationml.tags+xml"/>
  <Override PartName="/ppt/notesSlides/notesSlide8.xml" ContentType="application/vnd.openxmlformats-officedocument.presentationml.notesSlide+xml"/>
  <Override PartName="/ppt/tags/tag22.xml" ContentType="application/vnd.openxmlformats-officedocument.presentationml.tags+xml"/>
  <Override PartName="/ppt/notesSlides/notesSlide9.xml" ContentType="application/vnd.openxmlformats-officedocument.presentationml.notesSlide+xml"/>
  <Override PartName="/ppt/tags/tag23.xml" ContentType="application/vnd.openxmlformats-officedocument.presentationml.tags+xml"/>
  <Override PartName="/ppt/notesSlides/notesSlide10.xml" ContentType="application/vnd.openxmlformats-officedocument.presentationml.notesSlide+xml"/>
  <Override PartName="/ppt/tags/tag24.xml" ContentType="application/vnd.openxmlformats-officedocument.presentationml.tags+xml"/>
  <Override PartName="/ppt/notesSlides/notesSlide11.xml" ContentType="application/vnd.openxmlformats-officedocument.presentationml.notesSlide+xml"/>
  <Override PartName="/ppt/tags/tag25.xml" ContentType="application/vnd.openxmlformats-officedocument.presentationml.tags+xml"/>
  <Override PartName="/ppt/notesSlides/notesSlide12.xml" ContentType="application/vnd.openxmlformats-officedocument.presentationml.notesSlide+xml"/>
  <Override PartName="/ppt/tags/tag26.xml" ContentType="application/vnd.openxmlformats-officedocument.presentationml.tags+xml"/>
  <Override PartName="/ppt/notesSlides/notesSlide13.xml" ContentType="application/vnd.openxmlformats-officedocument.presentationml.notesSlide+xml"/>
  <Override PartName="/ppt/tags/tag27.xml" ContentType="application/vnd.openxmlformats-officedocument.presentationml.tags+xml"/>
  <Override PartName="/ppt/notesSlides/notesSlide14.xml" ContentType="application/vnd.openxmlformats-officedocument.presentationml.notesSlide+xml"/>
  <Override PartName="/ppt/tags/tag28.xml" ContentType="application/vnd.openxmlformats-officedocument.presentationml.tags+xml"/>
  <Override PartName="/ppt/notesSlides/notesSlide15.xml" ContentType="application/vnd.openxmlformats-officedocument.presentationml.notesSlide+xml"/>
  <Override PartName="/ppt/tags/tag29.xml" ContentType="application/vnd.openxmlformats-officedocument.presentationml.tags+xml"/>
  <Override PartName="/ppt/notesSlides/notesSlide1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7.xml" ContentType="application/vnd.openxmlformats-officedocument.presentationml.notesSlide+xml"/>
  <Override PartName="/ppt/tags/tag30.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5"/>
  </p:sldMasterIdLst>
  <p:notesMasterIdLst>
    <p:notesMasterId r:id="rId37"/>
  </p:notesMasterIdLst>
  <p:handoutMasterIdLst>
    <p:handoutMasterId r:id="rId38"/>
  </p:handoutMasterIdLst>
  <p:sldIdLst>
    <p:sldId id="289" r:id="rId6"/>
    <p:sldId id="272" r:id="rId7"/>
    <p:sldId id="290" r:id="rId8"/>
    <p:sldId id="291" r:id="rId9"/>
    <p:sldId id="275" r:id="rId10"/>
    <p:sldId id="300" r:id="rId11"/>
    <p:sldId id="298" r:id="rId12"/>
    <p:sldId id="320" r:id="rId13"/>
    <p:sldId id="299" r:id="rId14"/>
    <p:sldId id="292" r:id="rId15"/>
    <p:sldId id="280" r:id="rId16"/>
    <p:sldId id="301" r:id="rId17"/>
    <p:sldId id="304" r:id="rId18"/>
    <p:sldId id="305" r:id="rId19"/>
    <p:sldId id="307" r:id="rId20"/>
    <p:sldId id="308" r:id="rId21"/>
    <p:sldId id="309" r:id="rId22"/>
    <p:sldId id="310" r:id="rId23"/>
    <p:sldId id="284" r:id="rId24"/>
    <p:sldId id="293" r:id="rId25"/>
    <p:sldId id="311" r:id="rId26"/>
    <p:sldId id="314" r:id="rId27"/>
    <p:sldId id="317" r:id="rId28"/>
    <p:sldId id="318" r:id="rId29"/>
    <p:sldId id="319" r:id="rId30"/>
    <p:sldId id="316" r:id="rId31"/>
    <p:sldId id="312" r:id="rId32"/>
    <p:sldId id="313" r:id="rId33"/>
    <p:sldId id="315" r:id="rId34"/>
    <p:sldId id="294" r:id="rId35"/>
    <p:sldId id="295" r:id="rId36"/>
  </p:sldIdLst>
  <p:sldSz cx="12192000" cy="6858000"/>
  <p:notesSz cx="6858000" cy="9144000"/>
  <p:custDataLst>
    <p:tags r:id="rId3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Ford, Kemba D." initials="FD" lastIdx="5" clrIdx="6">
    <p:extLst>
      <p:ext uri="{19B8F6BF-5375-455C-9EA6-DF929625EA0E}">
        <p15:presenceInfo xmlns:p15="http://schemas.microsoft.com/office/powerpoint/2012/main" userId="S::kdf@fda.gov::d72324d4-855d-4fb7-9f0c-ea6cb5934e98" providerId="AD"/>
      </p:ext>
    </p:extLst>
  </p:cmAuthor>
  <p:cmAuthor id="1" name="Foy, Jonette" initials="FJ" lastIdx="1" clrIdx="0">
    <p:extLst>
      <p:ext uri="{19B8F6BF-5375-455C-9EA6-DF929625EA0E}">
        <p15:presenceInfo xmlns:p15="http://schemas.microsoft.com/office/powerpoint/2012/main" userId="S-1-5-21-1078081533-606747145-839522115-26766" providerId="AD"/>
      </p:ext>
    </p:extLst>
  </p:cmAuthor>
  <p:cmAuthor id="8" name="Maisel, William" initials="MW" lastIdx="1" clrIdx="7">
    <p:extLst>
      <p:ext uri="{19B8F6BF-5375-455C-9EA6-DF929625EA0E}">
        <p15:presenceInfo xmlns:p15="http://schemas.microsoft.com/office/powerpoint/2012/main" userId="S::wzm@fda.gov::7ecc7d84-ec9f-4935-b8ae-7073c4662ae2" providerId="AD"/>
      </p:ext>
    </p:extLst>
  </p:cmAuthor>
  <p:cmAuthor id="2" name="Witters, Alicia" initials="WA" lastIdx="1" clrIdx="1">
    <p:extLst>
      <p:ext uri="{19B8F6BF-5375-455C-9EA6-DF929625EA0E}">
        <p15:presenceInfo xmlns:p15="http://schemas.microsoft.com/office/powerpoint/2012/main" userId="S-1-5-21-1078081533-606747145-839522115-10550" providerId="AD"/>
      </p:ext>
    </p:extLst>
  </p:cmAuthor>
  <p:cmAuthor id="9" name="Tomar, Eli" initials="TE" lastIdx="5" clrIdx="8">
    <p:extLst>
      <p:ext uri="{19B8F6BF-5375-455C-9EA6-DF929625EA0E}">
        <p15:presenceInfo xmlns:p15="http://schemas.microsoft.com/office/powerpoint/2012/main" userId="S::Eli.Tomar@fda.gov::ede3f3e8-359f-43db-8fdb-f8e17b3a8c99" providerId="AD"/>
      </p:ext>
    </p:extLst>
  </p:cmAuthor>
  <p:cmAuthor id="3" name="Stewart, Laura (CDRH)" initials="SL(" lastIdx="1" clrIdx="2">
    <p:extLst>
      <p:ext uri="{19B8F6BF-5375-455C-9EA6-DF929625EA0E}">
        <p15:presenceInfo xmlns:p15="http://schemas.microsoft.com/office/powerpoint/2012/main" userId="S-1-5-21-1078081533-606747145-839522115-80091" providerId="AD"/>
      </p:ext>
    </p:extLst>
  </p:cmAuthor>
  <p:cmAuthor id="4" name="Ford, Kemba D." initials="FKD" lastIdx="1" clrIdx="3">
    <p:extLst>
      <p:ext uri="{19B8F6BF-5375-455C-9EA6-DF929625EA0E}">
        <p15:presenceInfo xmlns:p15="http://schemas.microsoft.com/office/powerpoint/2012/main" userId="S-1-5-21-1078081533-606747145-839522115-159039" providerId="AD"/>
      </p:ext>
    </p:extLst>
  </p:cmAuthor>
  <p:cmAuthor id="5" name="Silverstein, Joshua" initials="JSS" lastIdx="5" clrIdx="4">
    <p:extLst>
      <p:ext uri="{19B8F6BF-5375-455C-9EA6-DF929625EA0E}">
        <p15:presenceInfo xmlns:p15="http://schemas.microsoft.com/office/powerpoint/2012/main" userId="Silverstein, Joshua" providerId="None"/>
      </p:ext>
    </p:extLst>
  </p:cmAuthor>
  <p:cmAuthor id="6" name="Howard, Ivory" initials="HI" lastIdx="6" clrIdx="5">
    <p:extLst>
      <p:ext uri="{19B8F6BF-5375-455C-9EA6-DF929625EA0E}">
        <p15:presenceInfo xmlns:p15="http://schemas.microsoft.com/office/powerpoint/2012/main" userId="S::Ivory.Howard@fda.gov::f76129fc-4890-4884-b32a-32146e2a169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CBA"/>
    <a:srgbClr val="0000FF"/>
    <a:srgbClr val="2B2B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1AD24D-A659-4DE3-8BB3-B62BC4A7C1AD}" v="269" vWet="271" dt="2021-07-26T15:20:41.914"/>
    <p1510:client id="{257D9430-FEFF-4139-B461-2159EF0DCD5A}" vWet="2" dt="2021-07-26T14:42:21.268"/>
    <p1510:client id="{DC428DFE-4BC3-FB2D-C0F5-E7720FE57478}" v="237" dt="2021-07-26T15:28:14.3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commentAuthors" Target="commentAuthors.xml"/><Relationship Id="rId45" Type="http://schemas.microsoft.com/office/2015/10/relationships/revisionInfo" Target="revisionInfo.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B81039-42D6-4D21-9B0C-92333474B15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2BD0BC58-D982-41B0-8589-B706D565C1AD}">
      <dgm:prSet phldrT="[Text]" custT="1"/>
      <dgm:spPr>
        <a:solidFill>
          <a:srgbClr val="007CBA"/>
        </a:solidFill>
      </dgm:spPr>
      <dgm:t>
        <a:bodyPr/>
        <a:lstStyle/>
        <a:p>
          <a:r>
            <a:rPr lang="en-US" sz="1800" b="1"/>
            <a:t>Intended use</a:t>
          </a:r>
          <a:endParaRPr lang="en-US" sz="1800"/>
        </a:p>
      </dgm:t>
    </dgm:pt>
    <dgm:pt modelId="{D4AEBB69-4027-4CCB-A9B4-1354E37051AF}" type="parTrans" cxnId="{1D119DAB-0404-447F-9C73-839F2448ED1A}">
      <dgm:prSet/>
      <dgm:spPr/>
      <dgm:t>
        <a:bodyPr/>
        <a:lstStyle/>
        <a:p>
          <a:endParaRPr lang="en-US"/>
        </a:p>
      </dgm:t>
    </dgm:pt>
    <dgm:pt modelId="{54835969-0273-4386-8D9A-5CF402B770F5}" type="sibTrans" cxnId="{1D119DAB-0404-447F-9C73-839F2448ED1A}">
      <dgm:prSet/>
      <dgm:spPr/>
      <dgm:t>
        <a:bodyPr/>
        <a:lstStyle/>
        <a:p>
          <a:endParaRPr lang="en-US"/>
        </a:p>
      </dgm:t>
    </dgm:pt>
    <dgm:pt modelId="{F5546598-4FAC-41D8-BAD1-635509235A48}">
      <dgm:prSet custT="1"/>
      <dgm:spPr/>
      <dgm:t>
        <a:bodyPr/>
        <a:lstStyle/>
        <a:p>
          <a:pPr rtl="0"/>
          <a:r>
            <a:rPr lang="en-US" sz="1400"/>
            <a:t>The general purpose of the device or its function, which encompasses the indications for </a:t>
          </a:r>
          <a:r>
            <a:rPr lang="en-US" sz="1400" b="1">
              <a:latin typeface="Calibri"/>
            </a:rPr>
            <a:t>use</a:t>
          </a:r>
          <a:endParaRPr lang="en-US" sz="1400" b="0">
            <a:latin typeface="Calibri"/>
          </a:endParaRPr>
        </a:p>
      </dgm:t>
    </dgm:pt>
    <dgm:pt modelId="{6A2FD4C8-F9F5-4C42-817F-FD1FDDF67F64}" type="parTrans" cxnId="{0E9ECED1-89FE-4236-9AAA-25D48044F909}">
      <dgm:prSet/>
      <dgm:spPr/>
      <dgm:t>
        <a:bodyPr/>
        <a:lstStyle/>
        <a:p>
          <a:endParaRPr lang="en-US"/>
        </a:p>
      </dgm:t>
    </dgm:pt>
    <dgm:pt modelId="{FBE82B01-AE5A-4ED4-A753-FC64E1D55355}" type="sibTrans" cxnId="{0E9ECED1-89FE-4236-9AAA-25D48044F909}">
      <dgm:prSet/>
      <dgm:spPr/>
      <dgm:t>
        <a:bodyPr/>
        <a:lstStyle/>
        <a:p>
          <a:endParaRPr lang="en-US"/>
        </a:p>
      </dgm:t>
    </dgm:pt>
    <dgm:pt modelId="{8C0D32B7-A12C-4355-AEFC-E3FBD7A3ACE1}">
      <dgm:prSet custT="1"/>
      <dgm:spPr/>
      <dgm:t>
        <a:bodyPr/>
        <a:lstStyle/>
        <a:p>
          <a:r>
            <a:rPr lang="en-US" sz="1400"/>
            <a:t>A manufacturer is any person who designs, manufactures, fabricates, assembles, or processes a finished device. A remanufacturer is any person who processes, conditions, renovates, repackages, restores, or does any other act to a finished device that significantly changes the finished device’s performance or safety specifications, or intended use. The FDA considers remanufacturers to be manufacturers. For electronic products, a manufacturer is any person engaged in the business of manufacturing, assembling, or importing electronic products</a:t>
          </a:r>
        </a:p>
      </dgm:t>
    </dgm:pt>
    <dgm:pt modelId="{55501C65-75B0-4D61-80CB-C3B504B4F6B5}" type="parTrans" cxnId="{4F00D3F8-B2EF-4444-9917-E23634427EA1}">
      <dgm:prSet/>
      <dgm:spPr/>
      <dgm:t>
        <a:bodyPr/>
        <a:lstStyle/>
        <a:p>
          <a:endParaRPr lang="en-US"/>
        </a:p>
      </dgm:t>
    </dgm:pt>
    <dgm:pt modelId="{5CBC3EDE-63CE-46EE-B08D-61F12A7B34F9}" type="sibTrans" cxnId="{4F00D3F8-B2EF-4444-9917-E23634427EA1}">
      <dgm:prSet/>
      <dgm:spPr/>
      <dgm:t>
        <a:bodyPr/>
        <a:lstStyle/>
        <a:p>
          <a:endParaRPr lang="en-US"/>
        </a:p>
      </dgm:t>
    </dgm:pt>
    <dgm:pt modelId="{BC7C068E-7FB0-4F9F-BEE8-AA2BD9F72267}">
      <dgm:prSet custT="1"/>
      <dgm:spPr>
        <a:solidFill>
          <a:srgbClr val="007CBA"/>
        </a:solidFill>
      </dgm:spPr>
      <dgm:t>
        <a:bodyPr/>
        <a:lstStyle/>
        <a:p>
          <a:r>
            <a:rPr lang="en-US" sz="1800" b="1"/>
            <a:t>Performance specifications</a:t>
          </a:r>
        </a:p>
      </dgm:t>
    </dgm:pt>
    <dgm:pt modelId="{84C2BD08-4A10-4136-B0FE-D6A3762F40E9}" type="parTrans" cxnId="{6A455B59-8D4F-4C6A-8465-F5A3B7A2EBF8}">
      <dgm:prSet/>
      <dgm:spPr/>
      <dgm:t>
        <a:bodyPr/>
        <a:lstStyle/>
        <a:p>
          <a:endParaRPr lang="en-US"/>
        </a:p>
      </dgm:t>
    </dgm:pt>
    <dgm:pt modelId="{86A56CD6-9350-4EBD-8CBF-B7594FD81F5F}" type="sibTrans" cxnId="{6A455B59-8D4F-4C6A-8465-F5A3B7A2EBF8}">
      <dgm:prSet/>
      <dgm:spPr/>
      <dgm:t>
        <a:bodyPr/>
        <a:lstStyle/>
        <a:p>
          <a:endParaRPr lang="en-US"/>
        </a:p>
      </dgm:t>
    </dgm:pt>
    <dgm:pt modelId="{122298B9-D73D-4375-AEE7-9EB94BACDE6C}">
      <dgm:prSet custT="1"/>
      <dgm:spPr/>
      <dgm:t>
        <a:bodyPr/>
        <a:lstStyle/>
        <a:p>
          <a:r>
            <a:rPr lang="en-US" sz="1400"/>
            <a:t>The performance characteristics of a device established by the OEM for the device to perform as intended, including those listed in device labeling or in finished product release specifications. Some examples include measurement accuracy, output accuracy, energy output level, and stability criteria</a:t>
          </a:r>
          <a:endParaRPr lang="en-US" sz="1400" b="1"/>
        </a:p>
      </dgm:t>
    </dgm:pt>
    <dgm:pt modelId="{BAFC112A-9A9B-4BC0-BB0D-395054FEDCA1}" type="parTrans" cxnId="{83BF24E2-7BD3-450E-B5AF-34CA7B256B4B}">
      <dgm:prSet/>
      <dgm:spPr/>
      <dgm:t>
        <a:bodyPr/>
        <a:lstStyle/>
        <a:p>
          <a:endParaRPr lang="en-US"/>
        </a:p>
      </dgm:t>
    </dgm:pt>
    <dgm:pt modelId="{D2C6A74C-C6AD-4B83-9E70-2CBCC016B8D1}" type="sibTrans" cxnId="{83BF24E2-7BD3-450E-B5AF-34CA7B256B4B}">
      <dgm:prSet/>
      <dgm:spPr/>
      <dgm:t>
        <a:bodyPr/>
        <a:lstStyle/>
        <a:p>
          <a:endParaRPr lang="en-US"/>
        </a:p>
      </dgm:t>
    </dgm:pt>
    <dgm:pt modelId="{D1D20E4A-C5AB-44BC-BE71-BD85C54E0DC1}">
      <dgm:prSet phldr="0" custT="1"/>
      <dgm:spPr/>
      <dgm:t>
        <a:bodyPr/>
        <a:lstStyle/>
        <a:p>
          <a:r>
            <a:rPr lang="en-US" sz="1800" b="1">
              <a:latin typeface="+mn-lt"/>
            </a:rPr>
            <a:t>Manufacturers (Manufacturers, Original Equipment Manufacturers (OEMs), or Remanufacturers)</a:t>
          </a:r>
          <a:endParaRPr lang="en-US" sz="1800">
            <a:latin typeface="+mn-lt"/>
          </a:endParaRPr>
        </a:p>
      </dgm:t>
    </dgm:pt>
    <dgm:pt modelId="{7CE5A5C8-7AF0-4D80-ADD7-FE415EBA90F8}" type="parTrans" cxnId="{919B3DDF-14E5-4E45-BC09-F4613472AF1D}">
      <dgm:prSet/>
      <dgm:spPr/>
      <dgm:t>
        <a:bodyPr/>
        <a:lstStyle/>
        <a:p>
          <a:endParaRPr lang="en-US"/>
        </a:p>
      </dgm:t>
    </dgm:pt>
    <dgm:pt modelId="{C7DE3DCB-1F46-4FFF-B925-14D38E083A47}" type="sibTrans" cxnId="{919B3DDF-14E5-4E45-BC09-F4613472AF1D}">
      <dgm:prSet/>
      <dgm:spPr/>
      <dgm:t>
        <a:bodyPr/>
        <a:lstStyle/>
        <a:p>
          <a:endParaRPr lang="en-US"/>
        </a:p>
      </dgm:t>
    </dgm:pt>
    <dgm:pt modelId="{3C0DCFB4-B85D-40EB-90A5-06F42AAAFF55}">
      <dgm:prSet custT="1"/>
      <dgm:spPr/>
      <dgm:t>
        <a:bodyPr/>
        <a:lstStyle/>
        <a:p>
          <a:endParaRPr lang="en-US" sz="1400"/>
        </a:p>
      </dgm:t>
    </dgm:pt>
    <dgm:pt modelId="{E3520D18-B791-44A4-BBEB-E294DDF74DA5}" type="parTrans" cxnId="{31723BFC-7322-46D4-B538-9FAADFA1BD40}">
      <dgm:prSet/>
      <dgm:spPr/>
      <dgm:t>
        <a:bodyPr/>
        <a:lstStyle/>
        <a:p>
          <a:endParaRPr lang="en-US"/>
        </a:p>
      </dgm:t>
    </dgm:pt>
    <dgm:pt modelId="{A9583D0A-E2A4-499E-96D4-B4D589A4A6B6}" type="sibTrans" cxnId="{31723BFC-7322-46D4-B538-9FAADFA1BD40}">
      <dgm:prSet/>
      <dgm:spPr/>
      <dgm:t>
        <a:bodyPr/>
        <a:lstStyle/>
        <a:p>
          <a:endParaRPr lang="en-US"/>
        </a:p>
      </dgm:t>
    </dgm:pt>
    <dgm:pt modelId="{54F8D413-65FA-4D07-ABB3-1DF3BBB39118}" type="pres">
      <dgm:prSet presAssocID="{33B81039-42D6-4D21-9B0C-92333474B150}" presName="linear" presStyleCnt="0">
        <dgm:presLayoutVars>
          <dgm:animLvl val="lvl"/>
          <dgm:resizeHandles val="exact"/>
        </dgm:presLayoutVars>
      </dgm:prSet>
      <dgm:spPr/>
    </dgm:pt>
    <dgm:pt modelId="{8ECA1FD3-C05E-4F90-96B8-42069D97EA79}" type="pres">
      <dgm:prSet presAssocID="{2BD0BC58-D982-41B0-8589-B706D565C1AD}" presName="parentText" presStyleLbl="node1" presStyleIdx="0" presStyleCnt="3">
        <dgm:presLayoutVars>
          <dgm:chMax val="0"/>
          <dgm:bulletEnabled val="1"/>
        </dgm:presLayoutVars>
      </dgm:prSet>
      <dgm:spPr/>
    </dgm:pt>
    <dgm:pt modelId="{25123FA6-08C5-4A19-8BD0-158C96AE9A8B}" type="pres">
      <dgm:prSet presAssocID="{2BD0BC58-D982-41B0-8589-B706D565C1AD}" presName="childText" presStyleLbl="revTx" presStyleIdx="0" presStyleCnt="3">
        <dgm:presLayoutVars>
          <dgm:bulletEnabled val="1"/>
        </dgm:presLayoutVars>
      </dgm:prSet>
      <dgm:spPr/>
    </dgm:pt>
    <dgm:pt modelId="{72C56D5E-C398-448F-B810-FDC9BC2F79DB}" type="pres">
      <dgm:prSet presAssocID="{D1D20E4A-C5AB-44BC-BE71-BD85C54E0DC1}" presName="parentText" presStyleLbl="node1" presStyleIdx="1" presStyleCnt="3">
        <dgm:presLayoutVars>
          <dgm:chMax val="0"/>
          <dgm:bulletEnabled val="1"/>
        </dgm:presLayoutVars>
      </dgm:prSet>
      <dgm:spPr/>
    </dgm:pt>
    <dgm:pt modelId="{921FAA44-D8C7-4EFA-ADB5-0E8CD36AAE40}" type="pres">
      <dgm:prSet presAssocID="{D1D20E4A-C5AB-44BC-BE71-BD85C54E0DC1}" presName="childText" presStyleLbl="revTx" presStyleIdx="1" presStyleCnt="3">
        <dgm:presLayoutVars>
          <dgm:bulletEnabled val="1"/>
        </dgm:presLayoutVars>
      </dgm:prSet>
      <dgm:spPr/>
    </dgm:pt>
    <dgm:pt modelId="{B2A07D84-1D80-492F-878A-2E1E7E056C67}" type="pres">
      <dgm:prSet presAssocID="{BC7C068E-7FB0-4F9F-BEE8-AA2BD9F72267}" presName="parentText" presStyleLbl="node1" presStyleIdx="2" presStyleCnt="3">
        <dgm:presLayoutVars>
          <dgm:chMax val="0"/>
          <dgm:bulletEnabled val="1"/>
        </dgm:presLayoutVars>
      </dgm:prSet>
      <dgm:spPr/>
    </dgm:pt>
    <dgm:pt modelId="{8A3C4DF6-2B18-45FF-B7D9-DACAB32E2259}" type="pres">
      <dgm:prSet presAssocID="{BC7C068E-7FB0-4F9F-BEE8-AA2BD9F72267}" presName="childText" presStyleLbl="revTx" presStyleIdx="2" presStyleCnt="3">
        <dgm:presLayoutVars>
          <dgm:bulletEnabled val="1"/>
        </dgm:presLayoutVars>
      </dgm:prSet>
      <dgm:spPr/>
    </dgm:pt>
  </dgm:ptLst>
  <dgm:cxnLst>
    <dgm:cxn modelId="{363DBE05-6B3B-45C1-AC63-081A0046A4BD}" type="presOf" srcId="{2BD0BC58-D982-41B0-8589-B706D565C1AD}" destId="{8ECA1FD3-C05E-4F90-96B8-42069D97EA79}" srcOrd="0" destOrd="0" presId="urn:microsoft.com/office/officeart/2005/8/layout/vList2"/>
    <dgm:cxn modelId="{E97C441E-9571-44EB-A817-CC1BCF73412A}" type="presOf" srcId="{33B81039-42D6-4D21-9B0C-92333474B150}" destId="{54F8D413-65FA-4D07-ABB3-1DF3BBB39118}" srcOrd="0" destOrd="0" presId="urn:microsoft.com/office/officeart/2005/8/layout/vList2"/>
    <dgm:cxn modelId="{D609A432-CA60-431C-85BB-F4ACB926B5C4}" type="presOf" srcId="{D1D20E4A-C5AB-44BC-BE71-BD85C54E0DC1}" destId="{72C56D5E-C398-448F-B810-FDC9BC2F79DB}" srcOrd="0" destOrd="0" presId="urn:microsoft.com/office/officeart/2005/8/layout/vList2"/>
    <dgm:cxn modelId="{92103246-F3AA-4B22-BFFF-24E9A0C3E830}" type="presOf" srcId="{8C0D32B7-A12C-4355-AEFC-E3FBD7A3ACE1}" destId="{921FAA44-D8C7-4EFA-ADB5-0E8CD36AAE40}" srcOrd="0" destOrd="0" presId="urn:microsoft.com/office/officeart/2005/8/layout/vList2"/>
    <dgm:cxn modelId="{6A455B59-8D4F-4C6A-8465-F5A3B7A2EBF8}" srcId="{33B81039-42D6-4D21-9B0C-92333474B150}" destId="{BC7C068E-7FB0-4F9F-BEE8-AA2BD9F72267}" srcOrd="2" destOrd="0" parTransId="{84C2BD08-4A10-4136-B0FE-D6A3762F40E9}" sibTransId="{86A56CD6-9350-4EBD-8CBF-B7594FD81F5F}"/>
    <dgm:cxn modelId="{1E33FA8F-FD82-4381-876D-8473F888307E}" type="presOf" srcId="{F5546598-4FAC-41D8-BAD1-635509235A48}" destId="{25123FA6-08C5-4A19-8BD0-158C96AE9A8B}" srcOrd="0" destOrd="0" presId="urn:microsoft.com/office/officeart/2005/8/layout/vList2"/>
    <dgm:cxn modelId="{FC494BA4-5D22-4CA5-AA1F-BC1532D960BF}" type="presOf" srcId="{3C0DCFB4-B85D-40EB-90A5-06F42AAAFF55}" destId="{921FAA44-D8C7-4EFA-ADB5-0E8CD36AAE40}" srcOrd="0" destOrd="1" presId="urn:microsoft.com/office/officeart/2005/8/layout/vList2"/>
    <dgm:cxn modelId="{84F14DA4-FDD9-4541-9A44-D567FFE6057A}" type="presOf" srcId="{122298B9-D73D-4375-AEE7-9EB94BACDE6C}" destId="{8A3C4DF6-2B18-45FF-B7D9-DACAB32E2259}" srcOrd="0" destOrd="0" presId="urn:microsoft.com/office/officeart/2005/8/layout/vList2"/>
    <dgm:cxn modelId="{1D119DAB-0404-447F-9C73-839F2448ED1A}" srcId="{33B81039-42D6-4D21-9B0C-92333474B150}" destId="{2BD0BC58-D982-41B0-8589-B706D565C1AD}" srcOrd="0" destOrd="0" parTransId="{D4AEBB69-4027-4CCB-A9B4-1354E37051AF}" sibTransId="{54835969-0273-4386-8D9A-5CF402B770F5}"/>
    <dgm:cxn modelId="{815395C8-D1F7-4C96-AC18-D4D6557F7294}" type="presOf" srcId="{BC7C068E-7FB0-4F9F-BEE8-AA2BD9F72267}" destId="{B2A07D84-1D80-492F-878A-2E1E7E056C67}" srcOrd="0" destOrd="0" presId="urn:microsoft.com/office/officeart/2005/8/layout/vList2"/>
    <dgm:cxn modelId="{0E9ECED1-89FE-4236-9AAA-25D48044F909}" srcId="{2BD0BC58-D982-41B0-8589-B706D565C1AD}" destId="{F5546598-4FAC-41D8-BAD1-635509235A48}" srcOrd="0" destOrd="0" parTransId="{6A2FD4C8-F9F5-4C42-817F-FD1FDDF67F64}" sibTransId="{FBE82B01-AE5A-4ED4-A753-FC64E1D55355}"/>
    <dgm:cxn modelId="{919B3DDF-14E5-4E45-BC09-F4613472AF1D}" srcId="{33B81039-42D6-4D21-9B0C-92333474B150}" destId="{D1D20E4A-C5AB-44BC-BE71-BD85C54E0DC1}" srcOrd="1" destOrd="0" parTransId="{7CE5A5C8-7AF0-4D80-ADD7-FE415EBA90F8}" sibTransId="{C7DE3DCB-1F46-4FFF-B925-14D38E083A47}"/>
    <dgm:cxn modelId="{83BF24E2-7BD3-450E-B5AF-34CA7B256B4B}" srcId="{BC7C068E-7FB0-4F9F-BEE8-AA2BD9F72267}" destId="{122298B9-D73D-4375-AEE7-9EB94BACDE6C}" srcOrd="0" destOrd="0" parTransId="{BAFC112A-9A9B-4BC0-BB0D-395054FEDCA1}" sibTransId="{D2C6A74C-C6AD-4B83-9E70-2CBCC016B8D1}"/>
    <dgm:cxn modelId="{4F00D3F8-B2EF-4444-9917-E23634427EA1}" srcId="{D1D20E4A-C5AB-44BC-BE71-BD85C54E0DC1}" destId="{8C0D32B7-A12C-4355-AEFC-E3FBD7A3ACE1}" srcOrd="0" destOrd="0" parTransId="{55501C65-75B0-4D61-80CB-C3B504B4F6B5}" sibTransId="{5CBC3EDE-63CE-46EE-B08D-61F12A7B34F9}"/>
    <dgm:cxn modelId="{31723BFC-7322-46D4-B538-9FAADFA1BD40}" srcId="{D1D20E4A-C5AB-44BC-BE71-BD85C54E0DC1}" destId="{3C0DCFB4-B85D-40EB-90A5-06F42AAAFF55}" srcOrd="1" destOrd="0" parTransId="{E3520D18-B791-44A4-BBEB-E294DDF74DA5}" sibTransId="{A9583D0A-E2A4-499E-96D4-B4D589A4A6B6}"/>
    <dgm:cxn modelId="{78C4465B-DFF7-48D1-96E2-7E3218EDFF1E}" type="presParOf" srcId="{54F8D413-65FA-4D07-ABB3-1DF3BBB39118}" destId="{8ECA1FD3-C05E-4F90-96B8-42069D97EA79}" srcOrd="0" destOrd="0" presId="urn:microsoft.com/office/officeart/2005/8/layout/vList2"/>
    <dgm:cxn modelId="{31A79D60-0390-4633-B2B3-13C017FC1D50}" type="presParOf" srcId="{54F8D413-65FA-4D07-ABB3-1DF3BBB39118}" destId="{25123FA6-08C5-4A19-8BD0-158C96AE9A8B}" srcOrd="1" destOrd="0" presId="urn:microsoft.com/office/officeart/2005/8/layout/vList2"/>
    <dgm:cxn modelId="{91F906E2-F18A-4C5C-8E2F-859AB73EA430}" type="presParOf" srcId="{54F8D413-65FA-4D07-ABB3-1DF3BBB39118}" destId="{72C56D5E-C398-448F-B810-FDC9BC2F79DB}" srcOrd="2" destOrd="0" presId="urn:microsoft.com/office/officeart/2005/8/layout/vList2"/>
    <dgm:cxn modelId="{979F33DF-9811-46BC-8D69-5FEFEFCA5673}" type="presParOf" srcId="{54F8D413-65FA-4D07-ABB3-1DF3BBB39118}" destId="{921FAA44-D8C7-4EFA-ADB5-0E8CD36AAE40}" srcOrd="3" destOrd="0" presId="urn:microsoft.com/office/officeart/2005/8/layout/vList2"/>
    <dgm:cxn modelId="{620FCB26-A86C-4F39-8145-4B883719DBF6}" type="presParOf" srcId="{54F8D413-65FA-4D07-ABB3-1DF3BBB39118}" destId="{B2A07D84-1D80-492F-878A-2E1E7E056C67}" srcOrd="4" destOrd="0" presId="urn:microsoft.com/office/officeart/2005/8/layout/vList2"/>
    <dgm:cxn modelId="{5F3F9FF9-0BBE-4AC8-8224-7969C644C344}" type="presParOf" srcId="{54F8D413-65FA-4D07-ABB3-1DF3BBB39118}" destId="{8A3C4DF6-2B18-45FF-B7D9-DACAB32E2259}" srcOrd="5"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3B81039-42D6-4D21-9B0C-92333474B15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005323B3-DBBC-4592-A9F3-4DB316B771BC}">
      <dgm:prSet custT="1"/>
      <dgm:spPr>
        <a:solidFill>
          <a:srgbClr val="007CBA"/>
        </a:solidFill>
      </dgm:spPr>
      <dgm:t>
        <a:bodyPr/>
        <a:lstStyle/>
        <a:p>
          <a:r>
            <a:rPr lang="en-US" sz="1800" b="1"/>
            <a:t>Recondition, Refurbish or Rebuild</a:t>
          </a:r>
        </a:p>
      </dgm:t>
    </dgm:pt>
    <dgm:pt modelId="{6C6913B8-91BB-4961-88BC-FE2B1AA62128}" type="parTrans" cxnId="{B8B8B921-870F-43F7-AD39-F2745A6B4062}">
      <dgm:prSet/>
      <dgm:spPr/>
      <dgm:t>
        <a:bodyPr/>
        <a:lstStyle/>
        <a:p>
          <a:endParaRPr lang="en-US"/>
        </a:p>
      </dgm:t>
    </dgm:pt>
    <dgm:pt modelId="{BE85C347-7357-4F9A-8ADC-ECD79C0BCE1E}" type="sibTrans" cxnId="{B8B8B921-870F-43F7-AD39-F2745A6B4062}">
      <dgm:prSet/>
      <dgm:spPr/>
      <dgm:t>
        <a:bodyPr/>
        <a:lstStyle/>
        <a:p>
          <a:endParaRPr lang="en-US"/>
        </a:p>
      </dgm:t>
    </dgm:pt>
    <dgm:pt modelId="{A5F21A6D-8D76-4984-A9CF-DAE5A7F8A9EF}">
      <dgm:prSet custT="1"/>
      <dgm:spPr/>
      <dgm:t>
        <a:bodyPr/>
        <a:lstStyle/>
        <a:p>
          <a:r>
            <a:rPr lang="en-US" sz="1400"/>
            <a:t>Restores a medical device to the OEM’s original specifications or to be “like new.” The device may be brought to current specifications if the changes made to the device do not significantly change the finished device’s performance or safety specifications, or intended use. These activities include repair of components, installation of OEM provided updates and upgrades, and replacement of worn parts</a:t>
          </a:r>
        </a:p>
      </dgm:t>
    </dgm:pt>
    <dgm:pt modelId="{655916B4-FEA5-4E3C-90BF-476C0DF6997F}" type="parTrans" cxnId="{5A9CFFB1-CF39-483F-8BA2-3E37079EDDB4}">
      <dgm:prSet/>
      <dgm:spPr/>
      <dgm:t>
        <a:bodyPr/>
        <a:lstStyle/>
        <a:p>
          <a:endParaRPr lang="en-US"/>
        </a:p>
      </dgm:t>
    </dgm:pt>
    <dgm:pt modelId="{8F5012B0-DF30-459F-8573-166104CCA0A9}" type="sibTrans" cxnId="{5A9CFFB1-CF39-483F-8BA2-3E37079EDDB4}">
      <dgm:prSet/>
      <dgm:spPr/>
      <dgm:t>
        <a:bodyPr/>
        <a:lstStyle/>
        <a:p>
          <a:endParaRPr lang="en-US"/>
        </a:p>
      </dgm:t>
    </dgm:pt>
    <dgm:pt modelId="{F8C0140F-E396-448E-AB53-CECA28B3E954}">
      <dgm:prSet custT="1"/>
      <dgm:spPr>
        <a:solidFill>
          <a:srgbClr val="007CBA"/>
        </a:solidFill>
      </dgm:spPr>
      <dgm:t>
        <a:bodyPr/>
        <a:lstStyle/>
        <a:p>
          <a:r>
            <a:rPr lang="en-US" sz="1800" b="1"/>
            <a:t>Remanufacture</a:t>
          </a:r>
        </a:p>
      </dgm:t>
    </dgm:pt>
    <dgm:pt modelId="{270B86BA-F47C-462C-A54F-977DCD1C6BC8}" type="parTrans" cxnId="{2AA3B9E1-80FB-4B8C-82E6-A689ECEA858F}">
      <dgm:prSet/>
      <dgm:spPr/>
      <dgm:t>
        <a:bodyPr/>
        <a:lstStyle/>
        <a:p>
          <a:endParaRPr lang="en-US"/>
        </a:p>
      </dgm:t>
    </dgm:pt>
    <dgm:pt modelId="{FD8382AF-993E-4B91-8924-8FA3C35B07EC}" type="sibTrans" cxnId="{2AA3B9E1-80FB-4B8C-82E6-A689ECEA858F}">
      <dgm:prSet/>
      <dgm:spPr/>
      <dgm:t>
        <a:bodyPr/>
        <a:lstStyle/>
        <a:p>
          <a:endParaRPr lang="en-US"/>
        </a:p>
      </dgm:t>
    </dgm:pt>
    <dgm:pt modelId="{CD6C87A5-9740-41FD-A44D-0441501667D2}">
      <dgm:prSet custT="1"/>
      <dgm:spPr/>
      <dgm:t>
        <a:bodyPr/>
        <a:lstStyle/>
        <a:p>
          <a:r>
            <a:rPr lang="en-US" sz="1400"/>
            <a:t>Process, condition, renovate, repackage, restore, or any other act done to a finished device that significantly changes the finished device’s performance or safety specifications, or intended use</a:t>
          </a:r>
        </a:p>
      </dgm:t>
    </dgm:pt>
    <dgm:pt modelId="{774EED0B-4D32-4832-9486-C744FEFDF477}" type="parTrans" cxnId="{AE8AEA0E-41F3-4DC9-BB53-96C12F1B7768}">
      <dgm:prSet/>
      <dgm:spPr/>
      <dgm:t>
        <a:bodyPr/>
        <a:lstStyle/>
        <a:p>
          <a:endParaRPr lang="en-US"/>
        </a:p>
      </dgm:t>
    </dgm:pt>
    <dgm:pt modelId="{E90D23F0-65AF-4394-8F7F-32D876A0B24C}" type="sibTrans" cxnId="{AE8AEA0E-41F3-4DC9-BB53-96C12F1B7768}">
      <dgm:prSet/>
      <dgm:spPr/>
      <dgm:t>
        <a:bodyPr/>
        <a:lstStyle/>
        <a:p>
          <a:endParaRPr lang="en-US"/>
        </a:p>
      </dgm:t>
    </dgm:pt>
    <dgm:pt modelId="{49B23605-6A18-4F31-AC46-2A26BF0FE84C}">
      <dgm:prSet custT="1"/>
      <dgm:spPr/>
      <dgm:t>
        <a:bodyPr/>
        <a:lstStyle/>
        <a:p>
          <a:r>
            <a:rPr lang="en-US" sz="1400"/>
            <a:t>A type of servicing that returns a component to original specifications, including replacing non-working components or parts outside of routine or periodic upkeep for the current owner of the device</a:t>
          </a:r>
        </a:p>
      </dgm:t>
    </dgm:pt>
    <dgm:pt modelId="{5E456236-05B5-433D-9AF5-181F758F0539}" type="parTrans" cxnId="{52F7C33E-4C34-4F8B-8E0E-A64BFFE953A1}">
      <dgm:prSet/>
      <dgm:spPr/>
      <dgm:t>
        <a:bodyPr/>
        <a:lstStyle/>
        <a:p>
          <a:endParaRPr lang="en-US"/>
        </a:p>
      </dgm:t>
    </dgm:pt>
    <dgm:pt modelId="{27E45BA8-0C37-4299-A271-AF763D163738}" type="sibTrans" cxnId="{52F7C33E-4C34-4F8B-8E0E-A64BFFE953A1}">
      <dgm:prSet/>
      <dgm:spPr/>
      <dgm:t>
        <a:bodyPr/>
        <a:lstStyle/>
        <a:p>
          <a:endParaRPr lang="en-US"/>
        </a:p>
      </dgm:t>
    </dgm:pt>
    <dgm:pt modelId="{ABA7B40B-8830-4F38-8D32-D79E10722C7E}">
      <dgm:prSet custT="1"/>
      <dgm:spPr>
        <a:solidFill>
          <a:srgbClr val="007CBA"/>
        </a:solidFill>
        <a:ln>
          <a:solidFill>
            <a:srgbClr val="007CBA"/>
          </a:solidFill>
        </a:ln>
      </dgm:spPr>
      <dgm:t>
        <a:bodyPr/>
        <a:lstStyle/>
        <a:p>
          <a:r>
            <a:rPr lang="en-US" sz="1800" b="1"/>
            <a:t>Repair</a:t>
          </a:r>
        </a:p>
      </dgm:t>
    </dgm:pt>
    <dgm:pt modelId="{36975854-32FD-4DD9-99C3-371505924464}" type="parTrans" cxnId="{BC59FF1D-2D3B-407A-8BC7-8F58F1D6CFB5}">
      <dgm:prSet/>
      <dgm:spPr/>
      <dgm:t>
        <a:bodyPr/>
        <a:lstStyle/>
        <a:p>
          <a:endParaRPr lang="en-US"/>
        </a:p>
      </dgm:t>
    </dgm:pt>
    <dgm:pt modelId="{4F72B331-B057-447D-9330-AA936AAF5F1D}" type="sibTrans" cxnId="{BC59FF1D-2D3B-407A-8BC7-8F58F1D6CFB5}">
      <dgm:prSet/>
      <dgm:spPr/>
      <dgm:t>
        <a:bodyPr/>
        <a:lstStyle/>
        <a:p>
          <a:endParaRPr lang="en-US"/>
        </a:p>
      </dgm:t>
    </dgm:pt>
    <dgm:pt modelId="{124890BC-1267-4C75-AA55-51EFCA6647F7}">
      <dgm:prSet custT="1"/>
      <dgm:spPr/>
      <dgm:t>
        <a:bodyPr/>
        <a:lstStyle/>
        <a:p>
          <a:endParaRPr lang="en-US" sz="1400"/>
        </a:p>
      </dgm:t>
    </dgm:pt>
    <dgm:pt modelId="{DF942BB0-52D3-40D6-9C7F-CE3F4718698D}" type="parTrans" cxnId="{01B33DC4-4103-4232-8551-03B7ABED0477}">
      <dgm:prSet/>
      <dgm:spPr/>
      <dgm:t>
        <a:bodyPr/>
        <a:lstStyle/>
        <a:p>
          <a:endParaRPr lang="en-US"/>
        </a:p>
      </dgm:t>
    </dgm:pt>
    <dgm:pt modelId="{9936E6CA-3F32-4D41-B413-1EC9F4F7221F}" type="sibTrans" cxnId="{01B33DC4-4103-4232-8551-03B7ABED0477}">
      <dgm:prSet/>
      <dgm:spPr/>
      <dgm:t>
        <a:bodyPr/>
        <a:lstStyle/>
        <a:p>
          <a:endParaRPr lang="en-US"/>
        </a:p>
      </dgm:t>
    </dgm:pt>
    <dgm:pt modelId="{11E0BF0A-EA93-40A9-9221-22C5A4EA5DB1}">
      <dgm:prSet custT="1"/>
      <dgm:spPr/>
      <dgm:t>
        <a:bodyPr/>
        <a:lstStyle/>
        <a:p>
          <a:endParaRPr lang="en-US" sz="1400"/>
        </a:p>
      </dgm:t>
    </dgm:pt>
    <dgm:pt modelId="{1B568B2D-27F3-40F9-A185-476E22908ADD}" type="parTrans" cxnId="{C1F2B76C-A2D5-4558-ADE3-DA5F57B1055A}">
      <dgm:prSet/>
      <dgm:spPr/>
      <dgm:t>
        <a:bodyPr/>
        <a:lstStyle/>
        <a:p>
          <a:endParaRPr lang="en-US"/>
        </a:p>
      </dgm:t>
    </dgm:pt>
    <dgm:pt modelId="{490D4A98-84A7-4E57-A97D-E1C58BCB2C7A}" type="sibTrans" cxnId="{C1F2B76C-A2D5-4558-ADE3-DA5F57B1055A}">
      <dgm:prSet/>
      <dgm:spPr/>
      <dgm:t>
        <a:bodyPr/>
        <a:lstStyle/>
        <a:p>
          <a:endParaRPr lang="en-US"/>
        </a:p>
      </dgm:t>
    </dgm:pt>
    <dgm:pt modelId="{F69A20BF-61CE-4F37-B674-D65A1CD4311E}">
      <dgm:prSet custT="1"/>
      <dgm:spPr/>
      <dgm:t>
        <a:bodyPr/>
        <a:lstStyle/>
        <a:p>
          <a:endParaRPr lang="en-US" sz="1400"/>
        </a:p>
      </dgm:t>
    </dgm:pt>
    <dgm:pt modelId="{202E9E64-AA0C-4055-A0AE-62DEE8E45260}" type="parTrans" cxnId="{33D94D5A-DF6E-4698-970A-1A90280755DD}">
      <dgm:prSet/>
      <dgm:spPr/>
      <dgm:t>
        <a:bodyPr/>
        <a:lstStyle/>
        <a:p>
          <a:endParaRPr lang="en-US"/>
        </a:p>
      </dgm:t>
    </dgm:pt>
    <dgm:pt modelId="{FFB2D1A1-1F96-458F-9C96-4F5C03B2573C}" type="sibTrans" cxnId="{33D94D5A-DF6E-4698-970A-1A90280755DD}">
      <dgm:prSet/>
      <dgm:spPr/>
      <dgm:t>
        <a:bodyPr/>
        <a:lstStyle/>
        <a:p>
          <a:endParaRPr lang="en-US"/>
        </a:p>
      </dgm:t>
    </dgm:pt>
    <dgm:pt modelId="{4B1BB9FA-C9EA-494C-B7EC-9C551B87433E}">
      <dgm:prSet custT="1"/>
      <dgm:spPr/>
      <dgm:t>
        <a:bodyPr/>
        <a:lstStyle/>
        <a:p>
          <a:endParaRPr lang="en-US" sz="1400"/>
        </a:p>
      </dgm:t>
    </dgm:pt>
    <dgm:pt modelId="{B140EB77-BFF3-4BFF-8A7F-CB9CAF0205FA}" type="parTrans" cxnId="{C22FAC8B-9F42-4CD4-A289-035B1C5A65B7}">
      <dgm:prSet/>
      <dgm:spPr/>
      <dgm:t>
        <a:bodyPr/>
        <a:lstStyle/>
        <a:p>
          <a:endParaRPr lang="en-US"/>
        </a:p>
      </dgm:t>
    </dgm:pt>
    <dgm:pt modelId="{136F197C-4DBD-4891-B645-72F87479EEF8}" type="sibTrans" cxnId="{C22FAC8B-9F42-4CD4-A289-035B1C5A65B7}">
      <dgm:prSet/>
      <dgm:spPr/>
      <dgm:t>
        <a:bodyPr/>
        <a:lstStyle/>
        <a:p>
          <a:endParaRPr lang="en-US"/>
        </a:p>
      </dgm:t>
    </dgm:pt>
    <dgm:pt modelId="{54F8D413-65FA-4D07-ABB3-1DF3BBB39118}" type="pres">
      <dgm:prSet presAssocID="{33B81039-42D6-4D21-9B0C-92333474B150}" presName="linear" presStyleCnt="0">
        <dgm:presLayoutVars>
          <dgm:animLvl val="lvl"/>
          <dgm:resizeHandles val="exact"/>
        </dgm:presLayoutVars>
      </dgm:prSet>
      <dgm:spPr/>
    </dgm:pt>
    <dgm:pt modelId="{6E71B004-A2EC-4C71-B072-126F592C4F09}" type="pres">
      <dgm:prSet presAssocID="{005323B3-DBBC-4592-A9F3-4DB316B771BC}" presName="parentText" presStyleLbl="node1" presStyleIdx="0" presStyleCnt="3">
        <dgm:presLayoutVars>
          <dgm:chMax val="0"/>
          <dgm:bulletEnabled val="1"/>
        </dgm:presLayoutVars>
      </dgm:prSet>
      <dgm:spPr/>
    </dgm:pt>
    <dgm:pt modelId="{74FC1251-3571-4EE5-AFAD-68123E606721}" type="pres">
      <dgm:prSet presAssocID="{005323B3-DBBC-4592-A9F3-4DB316B771BC}" presName="childText" presStyleLbl="revTx" presStyleIdx="0" presStyleCnt="2">
        <dgm:presLayoutVars>
          <dgm:bulletEnabled val="1"/>
        </dgm:presLayoutVars>
      </dgm:prSet>
      <dgm:spPr/>
    </dgm:pt>
    <dgm:pt modelId="{AA148D71-6184-4389-9080-1AD2953C4DBB}" type="pres">
      <dgm:prSet presAssocID="{F8C0140F-E396-448E-AB53-CECA28B3E954}" presName="parentText" presStyleLbl="node1" presStyleIdx="1" presStyleCnt="3">
        <dgm:presLayoutVars>
          <dgm:chMax val="0"/>
          <dgm:bulletEnabled val="1"/>
        </dgm:presLayoutVars>
      </dgm:prSet>
      <dgm:spPr/>
    </dgm:pt>
    <dgm:pt modelId="{5BF88A9C-7B4B-4355-B1ED-767922B4D1B6}" type="pres">
      <dgm:prSet presAssocID="{F8C0140F-E396-448E-AB53-CECA28B3E954}" presName="childText" presStyleLbl="revTx" presStyleIdx="1" presStyleCnt="2" custLinFactNeighborY="2609">
        <dgm:presLayoutVars>
          <dgm:bulletEnabled val="1"/>
        </dgm:presLayoutVars>
      </dgm:prSet>
      <dgm:spPr/>
    </dgm:pt>
    <dgm:pt modelId="{348D0E61-3F61-481B-86A6-80FC1233F69E}" type="pres">
      <dgm:prSet presAssocID="{ABA7B40B-8830-4F38-8D32-D79E10722C7E}" presName="parentText" presStyleLbl="node1" presStyleIdx="2" presStyleCnt="3" custLinFactNeighborY="-70857">
        <dgm:presLayoutVars>
          <dgm:chMax val="0"/>
          <dgm:bulletEnabled val="1"/>
        </dgm:presLayoutVars>
      </dgm:prSet>
      <dgm:spPr/>
    </dgm:pt>
  </dgm:ptLst>
  <dgm:cxnLst>
    <dgm:cxn modelId="{AE8AEA0E-41F3-4DC9-BB53-96C12F1B7768}" srcId="{F8C0140F-E396-448E-AB53-CECA28B3E954}" destId="{CD6C87A5-9740-41FD-A44D-0441501667D2}" srcOrd="0" destOrd="0" parTransId="{774EED0B-4D32-4832-9486-C744FEFDF477}" sibTransId="{E90D23F0-65AF-4394-8F7F-32D876A0B24C}"/>
    <dgm:cxn modelId="{922F2B18-230A-4DA6-A065-A8437875B9E7}" type="presOf" srcId="{124890BC-1267-4C75-AA55-51EFCA6647F7}" destId="{5BF88A9C-7B4B-4355-B1ED-767922B4D1B6}" srcOrd="0" destOrd="4" presId="urn:microsoft.com/office/officeart/2005/8/layout/vList2"/>
    <dgm:cxn modelId="{BC59FF1D-2D3B-407A-8BC7-8F58F1D6CFB5}" srcId="{33B81039-42D6-4D21-9B0C-92333474B150}" destId="{ABA7B40B-8830-4F38-8D32-D79E10722C7E}" srcOrd="2" destOrd="0" parTransId="{36975854-32FD-4DD9-99C3-371505924464}" sibTransId="{4F72B331-B057-447D-9330-AA936AAF5F1D}"/>
    <dgm:cxn modelId="{E97C441E-9571-44EB-A817-CC1BCF73412A}" type="presOf" srcId="{33B81039-42D6-4D21-9B0C-92333474B150}" destId="{54F8D413-65FA-4D07-ABB3-1DF3BBB39118}" srcOrd="0" destOrd="0" presId="urn:microsoft.com/office/officeart/2005/8/layout/vList2"/>
    <dgm:cxn modelId="{B8B8B921-870F-43F7-AD39-F2745A6B4062}" srcId="{33B81039-42D6-4D21-9B0C-92333474B150}" destId="{005323B3-DBBC-4592-A9F3-4DB316B771BC}" srcOrd="0" destOrd="0" parTransId="{6C6913B8-91BB-4961-88BC-FE2B1AA62128}" sibTransId="{BE85C347-7357-4F9A-8ADC-ECD79C0BCE1E}"/>
    <dgm:cxn modelId="{7DD8D830-6A86-49FB-B913-70D0E465F6E2}" type="presOf" srcId="{49B23605-6A18-4F31-AC46-2A26BF0FE84C}" destId="{5BF88A9C-7B4B-4355-B1ED-767922B4D1B6}" srcOrd="0" destOrd="5" presId="urn:microsoft.com/office/officeart/2005/8/layout/vList2"/>
    <dgm:cxn modelId="{52F7C33E-4C34-4F8B-8E0E-A64BFFE953A1}" srcId="{F8C0140F-E396-448E-AB53-CECA28B3E954}" destId="{49B23605-6A18-4F31-AC46-2A26BF0FE84C}" srcOrd="5" destOrd="0" parTransId="{5E456236-05B5-433D-9AF5-181F758F0539}" sibTransId="{27E45BA8-0C37-4299-A271-AF763D163738}"/>
    <dgm:cxn modelId="{16362E48-A5D7-46A5-B11F-F0201FCBE8EB}" type="presOf" srcId="{F69A20BF-61CE-4F37-B674-D65A1CD4311E}" destId="{5BF88A9C-7B4B-4355-B1ED-767922B4D1B6}" srcOrd="0" destOrd="2" presId="urn:microsoft.com/office/officeart/2005/8/layout/vList2"/>
    <dgm:cxn modelId="{C1F2B76C-A2D5-4558-ADE3-DA5F57B1055A}" srcId="{F8C0140F-E396-448E-AB53-CECA28B3E954}" destId="{11E0BF0A-EA93-40A9-9221-22C5A4EA5DB1}" srcOrd="1" destOrd="0" parTransId="{1B568B2D-27F3-40F9-A185-476E22908ADD}" sibTransId="{490D4A98-84A7-4E57-A97D-E1C58BCB2C7A}"/>
    <dgm:cxn modelId="{ACF5AD56-049E-4112-B6A7-E08EBAAD6906}" type="presOf" srcId="{11E0BF0A-EA93-40A9-9221-22C5A4EA5DB1}" destId="{5BF88A9C-7B4B-4355-B1ED-767922B4D1B6}" srcOrd="0" destOrd="1" presId="urn:microsoft.com/office/officeart/2005/8/layout/vList2"/>
    <dgm:cxn modelId="{33D94D5A-DF6E-4698-970A-1A90280755DD}" srcId="{F8C0140F-E396-448E-AB53-CECA28B3E954}" destId="{F69A20BF-61CE-4F37-B674-D65A1CD4311E}" srcOrd="2" destOrd="0" parTransId="{202E9E64-AA0C-4055-A0AE-62DEE8E45260}" sibTransId="{FFB2D1A1-1F96-458F-9C96-4F5C03B2573C}"/>
    <dgm:cxn modelId="{C22FAC8B-9F42-4CD4-A289-035B1C5A65B7}" srcId="{F8C0140F-E396-448E-AB53-CECA28B3E954}" destId="{4B1BB9FA-C9EA-494C-B7EC-9C551B87433E}" srcOrd="3" destOrd="0" parTransId="{B140EB77-BFF3-4BFF-8A7F-CB9CAF0205FA}" sibTransId="{136F197C-4DBD-4891-B645-72F87479EEF8}"/>
    <dgm:cxn modelId="{49178A9F-D21E-455E-A47E-512831B77916}" type="presOf" srcId="{4B1BB9FA-C9EA-494C-B7EC-9C551B87433E}" destId="{5BF88A9C-7B4B-4355-B1ED-767922B4D1B6}" srcOrd="0" destOrd="3" presId="urn:microsoft.com/office/officeart/2005/8/layout/vList2"/>
    <dgm:cxn modelId="{DF359EA7-F2F7-4C3D-A2AC-EEF5D3531FF9}" type="presOf" srcId="{ABA7B40B-8830-4F38-8D32-D79E10722C7E}" destId="{348D0E61-3F61-481B-86A6-80FC1233F69E}" srcOrd="0" destOrd="0" presId="urn:microsoft.com/office/officeart/2005/8/layout/vList2"/>
    <dgm:cxn modelId="{36755EA9-7643-41E3-A832-486DC99621A8}" type="presOf" srcId="{005323B3-DBBC-4592-A9F3-4DB316B771BC}" destId="{6E71B004-A2EC-4C71-B072-126F592C4F09}" srcOrd="0" destOrd="0" presId="urn:microsoft.com/office/officeart/2005/8/layout/vList2"/>
    <dgm:cxn modelId="{245155AB-8B9A-4D55-AC2D-9F2ADC5231CC}" type="presOf" srcId="{F8C0140F-E396-448E-AB53-CECA28B3E954}" destId="{AA148D71-6184-4389-9080-1AD2953C4DBB}" srcOrd="0" destOrd="0" presId="urn:microsoft.com/office/officeart/2005/8/layout/vList2"/>
    <dgm:cxn modelId="{7D900EAF-3584-4CB3-9CD2-9B18C715D831}" type="presOf" srcId="{A5F21A6D-8D76-4984-A9CF-DAE5A7F8A9EF}" destId="{74FC1251-3571-4EE5-AFAD-68123E606721}" srcOrd="0" destOrd="0" presId="urn:microsoft.com/office/officeart/2005/8/layout/vList2"/>
    <dgm:cxn modelId="{B5FF6EAF-3B10-4AF4-81A6-355F8D5F65E2}" type="presOf" srcId="{CD6C87A5-9740-41FD-A44D-0441501667D2}" destId="{5BF88A9C-7B4B-4355-B1ED-767922B4D1B6}" srcOrd="0" destOrd="0" presId="urn:microsoft.com/office/officeart/2005/8/layout/vList2"/>
    <dgm:cxn modelId="{5A9CFFB1-CF39-483F-8BA2-3E37079EDDB4}" srcId="{005323B3-DBBC-4592-A9F3-4DB316B771BC}" destId="{A5F21A6D-8D76-4984-A9CF-DAE5A7F8A9EF}" srcOrd="0" destOrd="0" parTransId="{655916B4-FEA5-4E3C-90BF-476C0DF6997F}" sibTransId="{8F5012B0-DF30-459F-8573-166104CCA0A9}"/>
    <dgm:cxn modelId="{01B33DC4-4103-4232-8551-03B7ABED0477}" srcId="{F8C0140F-E396-448E-AB53-CECA28B3E954}" destId="{124890BC-1267-4C75-AA55-51EFCA6647F7}" srcOrd="4" destOrd="0" parTransId="{DF942BB0-52D3-40D6-9C7F-CE3F4718698D}" sibTransId="{9936E6CA-3F32-4D41-B413-1EC9F4F7221F}"/>
    <dgm:cxn modelId="{2AA3B9E1-80FB-4B8C-82E6-A689ECEA858F}" srcId="{33B81039-42D6-4D21-9B0C-92333474B150}" destId="{F8C0140F-E396-448E-AB53-CECA28B3E954}" srcOrd="1" destOrd="0" parTransId="{270B86BA-F47C-462C-A54F-977DCD1C6BC8}" sibTransId="{FD8382AF-993E-4B91-8924-8FA3C35B07EC}"/>
    <dgm:cxn modelId="{8C25FC01-6607-4B27-B751-2BF4E2B9558C}" type="presParOf" srcId="{54F8D413-65FA-4D07-ABB3-1DF3BBB39118}" destId="{6E71B004-A2EC-4C71-B072-126F592C4F09}" srcOrd="0" destOrd="0" presId="urn:microsoft.com/office/officeart/2005/8/layout/vList2"/>
    <dgm:cxn modelId="{705BE026-B1F2-4E3C-AEF3-50D1BFF01ABA}" type="presParOf" srcId="{54F8D413-65FA-4D07-ABB3-1DF3BBB39118}" destId="{74FC1251-3571-4EE5-AFAD-68123E606721}" srcOrd="1" destOrd="0" presId="urn:microsoft.com/office/officeart/2005/8/layout/vList2"/>
    <dgm:cxn modelId="{7B50E9D5-97E7-42CB-8231-79A82DC67AA5}" type="presParOf" srcId="{54F8D413-65FA-4D07-ABB3-1DF3BBB39118}" destId="{AA148D71-6184-4389-9080-1AD2953C4DBB}" srcOrd="2" destOrd="0" presId="urn:microsoft.com/office/officeart/2005/8/layout/vList2"/>
    <dgm:cxn modelId="{FDCBAE85-C57F-4382-B43C-9355B0A12FCC}" type="presParOf" srcId="{54F8D413-65FA-4D07-ABB3-1DF3BBB39118}" destId="{5BF88A9C-7B4B-4355-B1ED-767922B4D1B6}" srcOrd="3" destOrd="0" presId="urn:microsoft.com/office/officeart/2005/8/layout/vList2"/>
    <dgm:cxn modelId="{159E92E3-76D1-43C9-B15E-671FF4454313}" type="presParOf" srcId="{54F8D413-65FA-4D07-ABB3-1DF3BBB39118}" destId="{348D0E61-3F61-481B-86A6-80FC1233F69E}"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3B81039-42D6-4D21-9B0C-92333474B15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7F16C6AE-4263-47F3-851E-D69DC8E8E98A}">
      <dgm:prSet/>
      <dgm:spPr>
        <a:solidFill>
          <a:srgbClr val="007CBA"/>
        </a:solidFill>
        <a:ln>
          <a:solidFill>
            <a:srgbClr val="007CBA"/>
          </a:solidFill>
        </a:ln>
      </dgm:spPr>
      <dgm:t>
        <a:bodyPr/>
        <a:lstStyle/>
        <a:p>
          <a:r>
            <a:rPr lang="en-US" b="1"/>
            <a:t>Reprocessing</a:t>
          </a:r>
        </a:p>
      </dgm:t>
    </dgm:pt>
    <dgm:pt modelId="{E52D3B6F-3F61-457E-A27C-AF553231237C}" type="parTrans" cxnId="{721D6C46-3CF0-4996-9D75-D649A0FE2AEA}">
      <dgm:prSet/>
      <dgm:spPr/>
      <dgm:t>
        <a:bodyPr/>
        <a:lstStyle/>
        <a:p>
          <a:endParaRPr lang="en-US"/>
        </a:p>
      </dgm:t>
    </dgm:pt>
    <dgm:pt modelId="{9BAFC10B-0823-4EBF-AA0C-62A8BC4CECC7}" type="sibTrans" cxnId="{721D6C46-3CF0-4996-9D75-D649A0FE2AEA}">
      <dgm:prSet/>
      <dgm:spPr/>
      <dgm:t>
        <a:bodyPr/>
        <a:lstStyle/>
        <a:p>
          <a:endParaRPr lang="en-US"/>
        </a:p>
      </dgm:t>
    </dgm:pt>
    <dgm:pt modelId="{FA3973CF-7F9C-44B4-80EC-C883A6C54DCA}">
      <dgm:prSet/>
      <dgm:spPr/>
      <dgm:t>
        <a:bodyPr/>
        <a:lstStyle/>
        <a:p>
          <a:r>
            <a:rPr lang="en-US"/>
            <a:t>With respect to reusable devices, means validated processes used to render a medical device, which has been previously used or contaminated, fit for a subsequent single use on a patient. These processes are designed to remove soil and contaminants by cleaning and to inactivate microorganisms by disinfection or sterilization</a:t>
          </a:r>
        </a:p>
      </dgm:t>
    </dgm:pt>
    <dgm:pt modelId="{12F2F914-5482-45FE-BF20-A5480A0709C4}" type="parTrans" cxnId="{88BCCD6C-2C2B-4C4A-B63F-551993D22D29}">
      <dgm:prSet/>
      <dgm:spPr/>
      <dgm:t>
        <a:bodyPr/>
        <a:lstStyle/>
        <a:p>
          <a:endParaRPr lang="en-US"/>
        </a:p>
      </dgm:t>
    </dgm:pt>
    <dgm:pt modelId="{FAF0630F-07E8-4414-91CA-E50B475349B3}" type="sibTrans" cxnId="{88BCCD6C-2C2B-4C4A-B63F-551993D22D29}">
      <dgm:prSet/>
      <dgm:spPr/>
      <dgm:t>
        <a:bodyPr/>
        <a:lstStyle/>
        <a:p>
          <a:endParaRPr lang="en-US"/>
        </a:p>
      </dgm:t>
    </dgm:pt>
    <dgm:pt modelId="{10613CF1-E289-453F-8B20-F2214DA4DDF7}">
      <dgm:prSet/>
      <dgm:spPr>
        <a:solidFill>
          <a:srgbClr val="007CBA"/>
        </a:solidFill>
        <a:ln>
          <a:solidFill>
            <a:srgbClr val="007CBA"/>
          </a:solidFill>
        </a:ln>
      </dgm:spPr>
      <dgm:t>
        <a:bodyPr/>
        <a:lstStyle/>
        <a:p>
          <a:r>
            <a:rPr lang="en-US" b="1"/>
            <a:t>Safety specifications</a:t>
          </a:r>
        </a:p>
      </dgm:t>
    </dgm:pt>
    <dgm:pt modelId="{55FB029C-ECB8-4C3C-82F6-FC9A1F497572}" type="parTrans" cxnId="{C6C1EC4B-F271-4E8E-B231-7815C8F6AFDC}">
      <dgm:prSet/>
      <dgm:spPr/>
      <dgm:t>
        <a:bodyPr/>
        <a:lstStyle/>
        <a:p>
          <a:endParaRPr lang="en-US"/>
        </a:p>
      </dgm:t>
    </dgm:pt>
    <dgm:pt modelId="{1DFC9127-3673-4A8E-9686-58EBEFD2BF7B}" type="sibTrans" cxnId="{C6C1EC4B-F271-4E8E-B231-7815C8F6AFDC}">
      <dgm:prSet/>
      <dgm:spPr/>
      <dgm:t>
        <a:bodyPr/>
        <a:lstStyle/>
        <a:p>
          <a:endParaRPr lang="en-US"/>
        </a:p>
      </dgm:t>
    </dgm:pt>
    <dgm:pt modelId="{F0A40E6A-1890-453E-84EB-8B7487802E8A}">
      <dgm:prSet/>
      <dgm:spPr/>
      <dgm:t>
        <a:bodyPr/>
        <a:lstStyle/>
        <a:p>
          <a:r>
            <a:rPr lang="en-US"/>
            <a:t>The safety characteristics of a device established by the OEM for the safe use of the device, including those incorporated into the device design and finished product release specifications, generally including the device’s compensating controls and risk mitigations. Some examples include alarms, sensors, and locking or fail-safe mechanisms</a:t>
          </a:r>
        </a:p>
      </dgm:t>
    </dgm:pt>
    <dgm:pt modelId="{83E0FFFD-D448-46D8-A96C-21E41B832E9D}" type="parTrans" cxnId="{94AE6319-563E-4F29-A355-ED978DD0743D}">
      <dgm:prSet/>
      <dgm:spPr/>
      <dgm:t>
        <a:bodyPr/>
        <a:lstStyle/>
        <a:p>
          <a:endParaRPr lang="en-US"/>
        </a:p>
      </dgm:t>
    </dgm:pt>
    <dgm:pt modelId="{F718D22A-2A0F-40A1-BCB3-16CCBCE1C35C}" type="sibTrans" cxnId="{94AE6319-563E-4F29-A355-ED978DD0743D}">
      <dgm:prSet/>
      <dgm:spPr/>
      <dgm:t>
        <a:bodyPr/>
        <a:lstStyle/>
        <a:p>
          <a:endParaRPr lang="en-US"/>
        </a:p>
      </dgm:t>
    </dgm:pt>
    <dgm:pt modelId="{5109F941-D16C-478B-85F1-B424539A7C7F}">
      <dgm:prSet/>
      <dgm:spPr>
        <a:solidFill>
          <a:srgbClr val="007CBA"/>
        </a:solidFill>
        <a:ln>
          <a:solidFill>
            <a:srgbClr val="007CBA"/>
          </a:solidFill>
        </a:ln>
      </dgm:spPr>
      <dgm:t>
        <a:bodyPr/>
        <a:lstStyle/>
        <a:p>
          <a:r>
            <a:rPr lang="en-US" b="1"/>
            <a:t>Service</a:t>
          </a:r>
        </a:p>
      </dgm:t>
    </dgm:pt>
    <dgm:pt modelId="{0F53AFB4-9A40-4DA8-B49A-0AD12DC4EC09}" type="parTrans" cxnId="{894A9A10-C521-4B06-A94B-0C9423ADC9A3}">
      <dgm:prSet/>
      <dgm:spPr/>
      <dgm:t>
        <a:bodyPr/>
        <a:lstStyle/>
        <a:p>
          <a:endParaRPr lang="en-US"/>
        </a:p>
      </dgm:t>
    </dgm:pt>
    <dgm:pt modelId="{5A0FB832-F832-43FC-90B9-AC5D061C7311}" type="sibTrans" cxnId="{894A9A10-C521-4B06-A94B-0C9423ADC9A3}">
      <dgm:prSet/>
      <dgm:spPr/>
      <dgm:t>
        <a:bodyPr/>
        <a:lstStyle/>
        <a:p>
          <a:endParaRPr lang="en-US"/>
        </a:p>
      </dgm:t>
    </dgm:pt>
    <dgm:pt modelId="{EC24998D-8218-4872-9307-BFAE6B695A42}">
      <dgm:prSet/>
      <dgm:spPr/>
      <dgm:t>
        <a:bodyPr/>
        <a:lstStyle/>
        <a:p>
          <a:r>
            <a:rPr lang="en-US"/>
            <a:t>Repair and preventive or routine maintenance of one or more parts in a finished device, after distribution, for purposes of returning it to the safety and performance specifications established by the OEM and to meet its original intended use. Servicing excludes activities that significantly change the finished device’s safety or performance specifications, or intended use</a:t>
          </a:r>
        </a:p>
      </dgm:t>
    </dgm:pt>
    <dgm:pt modelId="{3F879F94-1DE2-4AFD-BA00-DCF6A0F6B417}" type="parTrans" cxnId="{CBC6CA80-8EF0-47F3-8908-10E32E6608D8}">
      <dgm:prSet/>
      <dgm:spPr/>
      <dgm:t>
        <a:bodyPr/>
        <a:lstStyle/>
        <a:p>
          <a:endParaRPr lang="en-US"/>
        </a:p>
      </dgm:t>
    </dgm:pt>
    <dgm:pt modelId="{02C74386-BBE5-4943-935D-E55A8B494DFA}" type="sibTrans" cxnId="{CBC6CA80-8EF0-47F3-8908-10E32E6608D8}">
      <dgm:prSet/>
      <dgm:spPr/>
      <dgm:t>
        <a:bodyPr/>
        <a:lstStyle/>
        <a:p>
          <a:endParaRPr lang="en-US"/>
        </a:p>
      </dgm:t>
    </dgm:pt>
    <dgm:pt modelId="{92D93486-BE56-42E4-BB7C-9E3A577047E5}">
      <dgm:prSet/>
      <dgm:spPr>
        <a:solidFill>
          <a:srgbClr val="007CBA"/>
        </a:solidFill>
        <a:ln>
          <a:solidFill>
            <a:srgbClr val="007CBA"/>
          </a:solidFill>
        </a:ln>
      </dgm:spPr>
      <dgm:t>
        <a:bodyPr/>
        <a:lstStyle/>
        <a:p>
          <a:r>
            <a:rPr lang="en-US" b="1"/>
            <a:t>Third party servicers and Independent Service Organizations (ISOs)</a:t>
          </a:r>
        </a:p>
      </dgm:t>
    </dgm:pt>
    <dgm:pt modelId="{03A2A3E1-03DD-40C0-AD82-2A1DB82F53F3}" type="parTrans" cxnId="{9A72D4C4-91FC-449C-B656-CC1ECEBAA4C3}">
      <dgm:prSet/>
      <dgm:spPr/>
      <dgm:t>
        <a:bodyPr/>
        <a:lstStyle/>
        <a:p>
          <a:endParaRPr lang="en-US"/>
        </a:p>
      </dgm:t>
    </dgm:pt>
    <dgm:pt modelId="{CC650388-A665-408C-8745-E6ADA9A30B83}" type="sibTrans" cxnId="{9A72D4C4-91FC-449C-B656-CC1ECEBAA4C3}">
      <dgm:prSet/>
      <dgm:spPr/>
      <dgm:t>
        <a:bodyPr/>
        <a:lstStyle/>
        <a:p>
          <a:endParaRPr lang="en-US"/>
        </a:p>
      </dgm:t>
    </dgm:pt>
    <dgm:pt modelId="{1DF34B40-E1AD-4428-850C-0106FBEFBD32}">
      <dgm:prSet/>
      <dgm:spPr/>
      <dgm:t>
        <a:bodyPr/>
        <a:lstStyle/>
        <a:p>
          <a:r>
            <a:rPr lang="en-US"/>
            <a:t>Entities, other than the OEM or healthcare delivery organizations, that maintain, restore, refurbish, or repair a finished device after distribution, for purposes of returning it to the safety and performance specifications established by the OEM and to meet its original intended use</a:t>
          </a:r>
        </a:p>
      </dgm:t>
    </dgm:pt>
    <dgm:pt modelId="{993A5504-431D-49F6-A60E-775C4400DE37}" type="parTrans" cxnId="{E382A3FA-187D-487E-AF9B-850562D2BA27}">
      <dgm:prSet/>
      <dgm:spPr/>
      <dgm:t>
        <a:bodyPr/>
        <a:lstStyle/>
        <a:p>
          <a:endParaRPr lang="en-US"/>
        </a:p>
      </dgm:t>
    </dgm:pt>
    <dgm:pt modelId="{E7100CFC-5C9F-439F-83F8-2D2DE9A1B2ED}" type="sibTrans" cxnId="{E382A3FA-187D-487E-AF9B-850562D2BA27}">
      <dgm:prSet/>
      <dgm:spPr/>
      <dgm:t>
        <a:bodyPr/>
        <a:lstStyle/>
        <a:p>
          <a:endParaRPr lang="en-US"/>
        </a:p>
      </dgm:t>
    </dgm:pt>
    <dgm:pt modelId="{54F8D413-65FA-4D07-ABB3-1DF3BBB39118}" type="pres">
      <dgm:prSet presAssocID="{33B81039-42D6-4D21-9B0C-92333474B150}" presName="linear" presStyleCnt="0">
        <dgm:presLayoutVars>
          <dgm:animLvl val="lvl"/>
          <dgm:resizeHandles val="exact"/>
        </dgm:presLayoutVars>
      </dgm:prSet>
      <dgm:spPr/>
    </dgm:pt>
    <dgm:pt modelId="{874219BA-B395-4650-853A-1BE3D1B3C12F}" type="pres">
      <dgm:prSet presAssocID="{7F16C6AE-4263-47F3-851E-D69DC8E8E98A}" presName="parentText" presStyleLbl="node1" presStyleIdx="0" presStyleCnt="4">
        <dgm:presLayoutVars>
          <dgm:chMax val="0"/>
          <dgm:bulletEnabled val="1"/>
        </dgm:presLayoutVars>
      </dgm:prSet>
      <dgm:spPr/>
    </dgm:pt>
    <dgm:pt modelId="{6C713BCD-2F21-40FC-BA22-6978AF61397B}" type="pres">
      <dgm:prSet presAssocID="{7F16C6AE-4263-47F3-851E-D69DC8E8E98A}" presName="childText" presStyleLbl="revTx" presStyleIdx="0" presStyleCnt="4">
        <dgm:presLayoutVars>
          <dgm:bulletEnabled val="1"/>
        </dgm:presLayoutVars>
      </dgm:prSet>
      <dgm:spPr/>
    </dgm:pt>
    <dgm:pt modelId="{D80AA759-5F02-4CE9-ADED-58DAA77FABB9}" type="pres">
      <dgm:prSet presAssocID="{10613CF1-E289-453F-8B20-F2214DA4DDF7}" presName="parentText" presStyleLbl="node1" presStyleIdx="1" presStyleCnt="4">
        <dgm:presLayoutVars>
          <dgm:chMax val="0"/>
          <dgm:bulletEnabled val="1"/>
        </dgm:presLayoutVars>
      </dgm:prSet>
      <dgm:spPr/>
    </dgm:pt>
    <dgm:pt modelId="{F12BC5B2-E12F-4E82-AB96-FCD03ADB89E3}" type="pres">
      <dgm:prSet presAssocID="{10613CF1-E289-453F-8B20-F2214DA4DDF7}" presName="childText" presStyleLbl="revTx" presStyleIdx="1" presStyleCnt="4">
        <dgm:presLayoutVars>
          <dgm:bulletEnabled val="1"/>
        </dgm:presLayoutVars>
      </dgm:prSet>
      <dgm:spPr/>
    </dgm:pt>
    <dgm:pt modelId="{C81E6F83-B230-4AE8-A37A-FCB99D9840F6}" type="pres">
      <dgm:prSet presAssocID="{5109F941-D16C-478B-85F1-B424539A7C7F}" presName="parentText" presStyleLbl="node1" presStyleIdx="2" presStyleCnt="4">
        <dgm:presLayoutVars>
          <dgm:chMax val="0"/>
          <dgm:bulletEnabled val="1"/>
        </dgm:presLayoutVars>
      </dgm:prSet>
      <dgm:spPr/>
    </dgm:pt>
    <dgm:pt modelId="{427D8E6A-E355-469D-A426-FCF5999E3D74}" type="pres">
      <dgm:prSet presAssocID="{5109F941-D16C-478B-85F1-B424539A7C7F}" presName="childText" presStyleLbl="revTx" presStyleIdx="2" presStyleCnt="4">
        <dgm:presLayoutVars>
          <dgm:bulletEnabled val="1"/>
        </dgm:presLayoutVars>
      </dgm:prSet>
      <dgm:spPr/>
    </dgm:pt>
    <dgm:pt modelId="{EC5C8CC2-29A9-417A-86F1-48E0C51FDC6D}" type="pres">
      <dgm:prSet presAssocID="{92D93486-BE56-42E4-BB7C-9E3A577047E5}" presName="parentText" presStyleLbl="node1" presStyleIdx="3" presStyleCnt="4">
        <dgm:presLayoutVars>
          <dgm:chMax val="0"/>
          <dgm:bulletEnabled val="1"/>
        </dgm:presLayoutVars>
      </dgm:prSet>
      <dgm:spPr/>
    </dgm:pt>
    <dgm:pt modelId="{C1DC97D5-DC07-4F7A-A5D2-ED204694FB4B}" type="pres">
      <dgm:prSet presAssocID="{92D93486-BE56-42E4-BB7C-9E3A577047E5}" presName="childText" presStyleLbl="revTx" presStyleIdx="3" presStyleCnt="4">
        <dgm:presLayoutVars>
          <dgm:bulletEnabled val="1"/>
        </dgm:presLayoutVars>
      </dgm:prSet>
      <dgm:spPr/>
    </dgm:pt>
  </dgm:ptLst>
  <dgm:cxnLst>
    <dgm:cxn modelId="{4F27BE0B-7428-480C-B36D-AC74E0FEE119}" type="presOf" srcId="{7F16C6AE-4263-47F3-851E-D69DC8E8E98A}" destId="{874219BA-B395-4650-853A-1BE3D1B3C12F}" srcOrd="0" destOrd="0" presId="urn:microsoft.com/office/officeart/2005/8/layout/vList2"/>
    <dgm:cxn modelId="{894A9A10-C521-4B06-A94B-0C9423ADC9A3}" srcId="{33B81039-42D6-4D21-9B0C-92333474B150}" destId="{5109F941-D16C-478B-85F1-B424539A7C7F}" srcOrd="2" destOrd="0" parTransId="{0F53AFB4-9A40-4DA8-B49A-0AD12DC4EC09}" sibTransId="{5A0FB832-F832-43FC-90B9-AC5D061C7311}"/>
    <dgm:cxn modelId="{553BA414-E983-4C25-856B-A6E41240608A}" type="presOf" srcId="{92D93486-BE56-42E4-BB7C-9E3A577047E5}" destId="{EC5C8CC2-29A9-417A-86F1-48E0C51FDC6D}" srcOrd="0" destOrd="0" presId="urn:microsoft.com/office/officeart/2005/8/layout/vList2"/>
    <dgm:cxn modelId="{94AE6319-563E-4F29-A355-ED978DD0743D}" srcId="{10613CF1-E289-453F-8B20-F2214DA4DDF7}" destId="{F0A40E6A-1890-453E-84EB-8B7487802E8A}" srcOrd="0" destOrd="0" parTransId="{83E0FFFD-D448-46D8-A96C-21E41B832E9D}" sibTransId="{F718D22A-2A0F-40A1-BCB3-16CCBCE1C35C}"/>
    <dgm:cxn modelId="{E97C441E-9571-44EB-A817-CC1BCF73412A}" type="presOf" srcId="{33B81039-42D6-4D21-9B0C-92333474B150}" destId="{54F8D413-65FA-4D07-ABB3-1DF3BBB39118}" srcOrd="0" destOrd="0" presId="urn:microsoft.com/office/officeart/2005/8/layout/vList2"/>
    <dgm:cxn modelId="{C30CB138-F3EF-462D-8F55-B5213DF32113}" type="presOf" srcId="{5109F941-D16C-478B-85F1-B424539A7C7F}" destId="{C81E6F83-B230-4AE8-A37A-FCB99D9840F6}" srcOrd="0" destOrd="0" presId="urn:microsoft.com/office/officeart/2005/8/layout/vList2"/>
    <dgm:cxn modelId="{91D9CE44-71BF-40B7-95A4-2087D024CFB1}" type="presOf" srcId="{F0A40E6A-1890-453E-84EB-8B7487802E8A}" destId="{F12BC5B2-E12F-4E82-AB96-FCD03ADB89E3}" srcOrd="0" destOrd="0" presId="urn:microsoft.com/office/officeart/2005/8/layout/vList2"/>
    <dgm:cxn modelId="{721D6C46-3CF0-4996-9D75-D649A0FE2AEA}" srcId="{33B81039-42D6-4D21-9B0C-92333474B150}" destId="{7F16C6AE-4263-47F3-851E-D69DC8E8E98A}" srcOrd="0" destOrd="0" parTransId="{E52D3B6F-3F61-457E-A27C-AF553231237C}" sibTransId="{9BAFC10B-0823-4EBF-AA0C-62A8BC4CECC7}"/>
    <dgm:cxn modelId="{C6C1EC4B-F271-4E8E-B231-7815C8F6AFDC}" srcId="{33B81039-42D6-4D21-9B0C-92333474B150}" destId="{10613CF1-E289-453F-8B20-F2214DA4DDF7}" srcOrd="1" destOrd="0" parTransId="{55FB029C-ECB8-4C3C-82F6-FC9A1F497572}" sibTransId="{1DFC9127-3673-4A8E-9686-58EBEFD2BF7B}"/>
    <dgm:cxn modelId="{88BCCD6C-2C2B-4C4A-B63F-551993D22D29}" srcId="{7F16C6AE-4263-47F3-851E-D69DC8E8E98A}" destId="{FA3973CF-7F9C-44B4-80EC-C883A6C54DCA}" srcOrd="0" destOrd="0" parTransId="{12F2F914-5482-45FE-BF20-A5480A0709C4}" sibTransId="{FAF0630F-07E8-4414-91CA-E50B475349B3}"/>
    <dgm:cxn modelId="{CBC6CA80-8EF0-47F3-8908-10E32E6608D8}" srcId="{5109F941-D16C-478B-85F1-B424539A7C7F}" destId="{EC24998D-8218-4872-9307-BFAE6B695A42}" srcOrd="0" destOrd="0" parTransId="{3F879F94-1DE2-4AFD-BA00-DCF6A0F6B417}" sibTransId="{02C74386-BBE5-4943-935D-E55A8B494DFA}"/>
    <dgm:cxn modelId="{3C5E3E96-BC61-419A-89AA-2F4C9BD99311}" type="presOf" srcId="{EC24998D-8218-4872-9307-BFAE6B695A42}" destId="{427D8E6A-E355-469D-A426-FCF5999E3D74}" srcOrd="0" destOrd="0" presId="urn:microsoft.com/office/officeart/2005/8/layout/vList2"/>
    <dgm:cxn modelId="{9453DA9F-C6D6-41E1-939D-63818E5F0B23}" type="presOf" srcId="{10613CF1-E289-453F-8B20-F2214DA4DDF7}" destId="{D80AA759-5F02-4CE9-ADED-58DAA77FABB9}" srcOrd="0" destOrd="0" presId="urn:microsoft.com/office/officeart/2005/8/layout/vList2"/>
    <dgm:cxn modelId="{9A72D4C4-91FC-449C-B656-CC1ECEBAA4C3}" srcId="{33B81039-42D6-4D21-9B0C-92333474B150}" destId="{92D93486-BE56-42E4-BB7C-9E3A577047E5}" srcOrd="3" destOrd="0" parTransId="{03A2A3E1-03DD-40C0-AD82-2A1DB82F53F3}" sibTransId="{CC650388-A665-408C-8745-E6ADA9A30B83}"/>
    <dgm:cxn modelId="{A182F9CE-83D5-4AF8-B88E-95DBCACC30BA}" type="presOf" srcId="{1DF34B40-E1AD-4428-850C-0106FBEFBD32}" destId="{C1DC97D5-DC07-4F7A-A5D2-ED204694FB4B}" srcOrd="0" destOrd="0" presId="urn:microsoft.com/office/officeart/2005/8/layout/vList2"/>
    <dgm:cxn modelId="{C882EFF9-554C-4725-A9C9-BD4055A62702}" type="presOf" srcId="{FA3973CF-7F9C-44B4-80EC-C883A6C54DCA}" destId="{6C713BCD-2F21-40FC-BA22-6978AF61397B}" srcOrd="0" destOrd="0" presId="urn:microsoft.com/office/officeart/2005/8/layout/vList2"/>
    <dgm:cxn modelId="{E382A3FA-187D-487E-AF9B-850562D2BA27}" srcId="{92D93486-BE56-42E4-BB7C-9E3A577047E5}" destId="{1DF34B40-E1AD-4428-850C-0106FBEFBD32}" srcOrd="0" destOrd="0" parTransId="{993A5504-431D-49F6-A60E-775C4400DE37}" sibTransId="{E7100CFC-5C9F-439F-83F8-2D2DE9A1B2ED}"/>
    <dgm:cxn modelId="{CADB1E5A-9532-43D8-BAD2-EE499DE5F095}" type="presParOf" srcId="{54F8D413-65FA-4D07-ABB3-1DF3BBB39118}" destId="{874219BA-B395-4650-853A-1BE3D1B3C12F}" srcOrd="0" destOrd="0" presId="urn:microsoft.com/office/officeart/2005/8/layout/vList2"/>
    <dgm:cxn modelId="{CAEAB15E-81FD-4BC0-AE03-CB85C9300FAA}" type="presParOf" srcId="{54F8D413-65FA-4D07-ABB3-1DF3BBB39118}" destId="{6C713BCD-2F21-40FC-BA22-6978AF61397B}" srcOrd="1" destOrd="0" presId="urn:microsoft.com/office/officeart/2005/8/layout/vList2"/>
    <dgm:cxn modelId="{395645C9-F954-43FA-8855-8696FA190D6F}" type="presParOf" srcId="{54F8D413-65FA-4D07-ABB3-1DF3BBB39118}" destId="{D80AA759-5F02-4CE9-ADED-58DAA77FABB9}" srcOrd="2" destOrd="0" presId="urn:microsoft.com/office/officeart/2005/8/layout/vList2"/>
    <dgm:cxn modelId="{DE3EA86E-903D-45A8-80B5-AD80DD4B1E82}" type="presParOf" srcId="{54F8D413-65FA-4D07-ABB3-1DF3BBB39118}" destId="{F12BC5B2-E12F-4E82-AB96-FCD03ADB89E3}" srcOrd="3" destOrd="0" presId="urn:microsoft.com/office/officeart/2005/8/layout/vList2"/>
    <dgm:cxn modelId="{BCC27711-ED6A-47A4-A101-7AD582606DF1}" type="presParOf" srcId="{54F8D413-65FA-4D07-ABB3-1DF3BBB39118}" destId="{C81E6F83-B230-4AE8-A37A-FCB99D9840F6}" srcOrd="4" destOrd="0" presId="urn:microsoft.com/office/officeart/2005/8/layout/vList2"/>
    <dgm:cxn modelId="{F46EDE72-97DE-46EE-97B4-E39454121D05}" type="presParOf" srcId="{54F8D413-65FA-4D07-ABB3-1DF3BBB39118}" destId="{427D8E6A-E355-469D-A426-FCF5999E3D74}" srcOrd="5" destOrd="0" presId="urn:microsoft.com/office/officeart/2005/8/layout/vList2"/>
    <dgm:cxn modelId="{AB4A4BA1-2BB1-4B51-90E8-1F1DDC2AB1AD}" type="presParOf" srcId="{54F8D413-65FA-4D07-ABB3-1DF3BBB39118}" destId="{EC5C8CC2-29A9-417A-86F1-48E0C51FDC6D}" srcOrd="6" destOrd="0" presId="urn:microsoft.com/office/officeart/2005/8/layout/vList2"/>
    <dgm:cxn modelId="{04EF471E-F2E7-425D-8FBF-EA3B859B9D2E}" type="presParOf" srcId="{54F8D413-65FA-4D07-ABB3-1DF3BBB39118}" destId="{C1DC97D5-DC07-4F7A-A5D2-ED204694FB4B}" srcOrd="7"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C7AF095-AB8C-4A2B-8084-01EEC522BF7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0363FEDA-91EE-4C7F-9FF7-54664C4725DC}">
      <dgm:prSet custT="1"/>
      <dgm:spPr>
        <a:ln>
          <a:solidFill>
            <a:schemeClr val="bg1"/>
          </a:solidFill>
        </a:ln>
      </dgm:spPr>
      <dgm:t>
        <a:bodyPr/>
        <a:lstStyle/>
        <a:p>
          <a:r>
            <a:rPr lang="en-US" altLang="en-US" sz="1600">
              <a:solidFill>
                <a:srgbClr val="000000"/>
              </a:solidFill>
            </a:rPr>
            <a:t>Intended to be reused and maintained</a:t>
          </a:r>
        </a:p>
      </dgm:t>
    </dgm:pt>
    <dgm:pt modelId="{8CB5CB0E-6FC6-49CD-88C3-44930E434E8D}" type="parTrans" cxnId="{59578C6C-F782-459B-9BC1-4F06CC6A9819}">
      <dgm:prSet/>
      <dgm:spPr/>
      <dgm:t>
        <a:bodyPr/>
        <a:lstStyle/>
        <a:p>
          <a:endParaRPr lang="en-US" sz="2000"/>
        </a:p>
      </dgm:t>
    </dgm:pt>
    <dgm:pt modelId="{7AFF40F7-3DEE-4BBB-B5B5-855E03A3EB53}" type="sibTrans" cxnId="{59578C6C-F782-459B-9BC1-4F06CC6A9819}">
      <dgm:prSet/>
      <dgm:spPr/>
      <dgm:t>
        <a:bodyPr/>
        <a:lstStyle/>
        <a:p>
          <a:endParaRPr lang="en-US" sz="2000"/>
        </a:p>
      </dgm:t>
    </dgm:pt>
    <dgm:pt modelId="{622F1B84-AD54-421F-ABE3-51490835CD3E}">
      <dgm:prSet custT="1"/>
      <dgm:spPr>
        <a:ln>
          <a:solidFill>
            <a:schemeClr val="bg1"/>
          </a:solidFill>
        </a:ln>
      </dgm:spPr>
      <dgm:t>
        <a:bodyPr/>
        <a:lstStyle/>
        <a:p>
          <a:r>
            <a:rPr lang="en-US" altLang="en-US" sz="1600">
              <a:solidFill>
                <a:srgbClr val="000000"/>
              </a:solidFill>
            </a:rPr>
            <a:t>Including </a:t>
          </a:r>
          <a:r>
            <a:rPr lang="en-US" sz="1600"/>
            <a:t>software and electronic products that are devices</a:t>
          </a:r>
        </a:p>
      </dgm:t>
    </dgm:pt>
    <dgm:pt modelId="{8B857271-CCDD-4610-9B43-16B4D31508F2}" type="parTrans" cxnId="{6CE3A1F6-78AF-403D-8529-39725A4A627F}">
      <dgm:prSet/>
      <dgm:spPr/>
      <dgm:t>
        <a:bodyPr/>
        <a:lstStyle/>
        <a:p>
          <a:endParaRPr lang="en-US" sz="2000"/>
        </a:p>
      </dgm:t>
    </dgm:pt>
    <dgm:pt modelId="{9C2FCFAF-B63C-4A13-9737-3C63A4BEF9B3}" type="sibTrans" cxnId="{6CE3A1F6-78AF-403D-8529-39725A4A627F}">
      <dgm:prSet/>
      <dgm:spPr/>
      <dgm:t>
        <a:bodyPr/>
        <a:lstStyle/>
        <a:p>
          <a:endParaRPr lang="en-US" sz="2000"/>
        </a:p>
      </dgm:t>
    </dgm:pt>
    <dgm:pt modelId="{5A1259DA-ECC4-4634-9577-FE40A264EB52}">
      <dgm:prSet custT="1"/>
      <dgm:spPr>
        <a:solidFill>
          <a:srgbClr val="007CBA"/>
        </a:solidFill>
        <a:ln>
          <a:solidFill>
            <a:srgbClr val="007CBA"/>
          </a:solidFill>
        </a:ln>
      </dgm:spPr>
      <dgm:t>
        <a:bodyPr/>
        <a:lstStyle/>
        <a:p>
          <a:r>
            <a:rPr lang="en-US" sz="2000"/>
            <a:t>Focused on activities by OEMs and third parties on devices that are likely remanufacturing</a:t>
          </a:r>
        </a:p>
      </dgm:t>
    </dgm:pt>
    <dgm:pt modelId="{03367EB1-AFC1-420B-BCFF-631E69B6239F}" type="parTrans" cxnId="{C489C6CA-A1C0-4DF5-91DB-8003844495E7}">
      <dgm:prSet/>
      <dgm:spPr/>
      <dgm:t>
        <a:bodyPr/>
        <a:lstStyle/>
        <a:p>
          <a:endParaRPr lang="en-US" sz="2000"/>
        </a:p>
      </dgm:t>
    </dgm:pt>
    <dgm:pt modelId="{13335058-545D-4DD6-A325-79D4F05475B1}" type="sibTrans" cxnId="{C489C6CA-A1C0-4DF5-91DB-8003844495E7}">
      <dgm:prSet/>
      <dgm:spPr/>
      <dgm:t>
        <a:bodyPr/>
        <a:lstStyle/>
        <a:p>
          <a:endParaRPr lang="en-US" sz="2000"/>
        </a:p>
      </dgm:t>
    </dgm:pt>
    <dgm:pt modelId="{9BFACE36-3C9A-4267-9EED-D103D82117D4}">
      <dgm:prSet custT="1"/>
      <dgm:spPr>
        <a:solidFill>
          <a:srgbClr val="007CBA"/>
        </a:solidFill>
        <a:ln>
          <a:solidFill>
            <a:srgbClr val="007CBA"/>
          </a:solidFill>
        </a:ln>
      </dgm:spPr>
      <dgm:t>
        <a:bodyPr/>
        <a:lstStyle/>
        <a:p>
          <a:r>
            <a:rPr lang="en-US" sz="2000"/>
            <a:t>Does </a:t>
          </a:r>
          <a:r>
            <a:rPr lang="en-US" sz="2000" b="1" u="none"/>
            <a:t>not</a:t>
          </a:r>
          <a:r>
            <a:rPr lang="en-US" sz="2000"/>
            <a:t> include reprocessed single-use devices</a:t>
          </a:r>
        </a:p>
      </dgm:t>
    </dgm:pt>
    <dgm:pt modelId="{1D90E910-3E35-4050-BCC3-F609D14965A2}" type="parTrans" cxnId="{E4E9C97C-B090-4410-A303-A35602504D55}">
      <dgm:prSet/>
      <dgm:spPr/>
      <dgm:t>
        <a:bodyPr/>
        <a:lstStyle/>
        <a:p>
          <a:endParaRPr lang="en-US" sz="2000"/>
        </a:p>
      </dgm:t>
    </dgm:pt>
    <dgm:pt modelId="{D6A474CB-2D72-48EE-8FFF-FFFF2FC40A75}" type="sibTrans" cxnId="{E4E9C97C-B090-4410-A303-A35602504D55}">
      <dgm:prSet/>
      <dgm:spPr/>
      <dgm:t>
        <a:bodyPr/>
        <a:lstStyle/>
        <a:p>
          <a:endParaRPr lang="en-US" sz="2000"/>
        </a:p>
      </dgm:t>
    </dgm:pt>
    <dgm:pt modelId="{06F64C71-AB6D-47E5-A23B-61C687A3ADC4}">
      <dgm:prSet custT="1"/>
      <dgm:spPr>
        <a:ln>
          <a:solidFill>
            <a:schemeClr val="bg1"/>
          </a:solidFill>
        </a:ln>
      </dgm:spPr>
      <dgm:t>
        <a:bodyPr/>
        <a:lstStyle/>
        <a:p>
          <a:r>
            <a:rPr lang="en-US" sz="1600"/>
            <a:t>Irrespective of class I, II, or III, including those subject to premarket approval</a:t>
          </a:r>
        </a:p>
      </dgm:t>
    </dgm:pt>
    <dgm:pt modelId="{005FD505-8604-46FA-8AB8-2E9E1E0E0170}" type="parTrans" cxnId="{7C4B2C95-BAC3-43D7-8413-2C48F4D128F5}">
      <dgm:prSet/>
      <dgm:spPr/>
      <dgm:t>
        <a:bodyPr/>
        <a:lstStyle/>
        <a:p>
          <a:endParaRPr lang="en-US" sz="2000"/>
        </a:p>
      </dgm:t>
    </dgm:pt>
    <dgm:pt modelId="{B1EF07F4-72F2-40CD-BEEE-619DE1A8975E}" type="sibTrans" cxnId="{7C4B2C95-BAC3-43D7-8413-2C48F4D128F5}">
      <dgm:prSet/>
      <dgm:spPr/>
      <dgm:t>
        <a:bodyPr/>
        <a:lstStyle/>
        <a:p>
          <a:endParaRPr lang="en-US" sz="2000"/>
        </a:p>
      </dgm:t>
    </dgm:pt>
    <dgm:pt modelId="{95933DAC-91FB-497E-B9D9-F8AF43630E25}">
      <dgm:prSet phldrT="[Text]" custT="1"/>
      <dgm:spPr>
        <a:solidFill>
          <a:srgbClr val="007CBA"/>
        </a:solidFill>
        <a:ln>
          <a:solidFill>
            <a:srgbClr val="007CBA"/>
          </a:solidFill>
        </a:ln>
      </dgm:spPr>
      <dgm:t>
        <a:bodyPr/>
        <a:lstStyle/>
        <a:p>
          <a:r>
            <a:rPr lang="en-US" sz="2000"/>
            <a:t>Devices</a:t>
          </a:r>
        </a:p>
      </dgm:t>
    </dgm:pt>
    <dgm:pt modelId="{FB7DF5A5-62E4-4C67-A6CA-D82579FF8D6A}" type="parTrans" cxnId="{768152D9-8775-4569-A8D2-81F365E57956}">
      <dgm:prSet/>
      <dgm:spPr/>
      <dgm:t>
        <a:bodyPr/>
        <a:lstStyle/>
        <a:p>
          <a:endParaRPr lang="en-US" sz="2000"/>
        </a:p>
      </dgm:t>
    </dgm:pt>
    <dgm:pt modelId="{8F0B3438-B589-4581-9E6F-C868597CD5DB}" type="sibTrans" cxnId="{768152D9-8775-4569-A8D2-81F365E57956}">
      <dgm:prSet/>
      <dgm:spPr/>
      <dgm:t>
        <a:bodyPr/>
        <a:lstStyle/>
        <a:p>
          <a:endParaRPr lang="en-US" sz="2000"/>
        </a:p>
      </dgm:t>
    </dgm:pt>
    <dgm:pt modelId="{CDBB818A-90C6-4DFF-8393-8619BD6F553E}" type="pres">
      <dgm:prSet presAssocID="{6C7AF095-AB8C-4A2B-8084-01EEC522BF75}" presName="linear" presStyleCnt="0">
        <dgm:presLayoutVars>
          <dgm:dir/>
          <dgm:animLvl val="lvl"/>
          <dgm:resizeHandles val="exact"/>
        </dgm:presLayoutVars>
      </dgm:prSet>
      <dgm:spPr/>
    </dgm:pt>
    <dgm:pt modelId="{9E011FA9-8073-4020-B645-2728CD487367}" type="pres">
      <dgm:prSet presAssocID="{95933DAC-91FB-497E-B9D9-F8AF43630E25}" presName="parentLin" presStyleCnt="0"/>
      <dgm:spPr/>
    </dgm:pt>
    <dgm:pt modelId="{84A66D0D-8BBC-43E5-9608-3526CC022F00}" type="pres">
      <dgm:prSet presAssocID="{95933DAC-91FB-497E-B9D9-F8AF43630E25}" presName="parentLeftMargin" presStyleLbl="node1" presStyleIdx="0" presStyleCnt="3"/>
      <dgm:spPr/>
    </dgm:pt>
    <dgm:pt modelId="{56D9EC3A-D833-4B8D-9CDD-0D1D976AA962}" type="pres">
      <dgm:prSet presAssocID="{95933DAC-91FB-497E-B9D9-F8AF43630E25}" presName="parentText" presStyleLbl="node1" presStyleIdx="0" presStyleCnt="3" custScaleX="142857">
        <dgm:presLayoutVars>
          <dgm:chMax val="0"/>
          <dgm:bulletEnabled val="1"/>
        </dgm:presLayoutVars>
      </dgm:prSet>
      <dgm:spPr/>
    </dgm:pt>
    <dgm:pt modelId="{3E061356-3D12-4433-81E2-3C38550D3139}" type="pres">
      <dgm:prSet presAssocID="{95933DAC-91FB-497E-B9D9-F8AF43630E25}" presName="negativeSpace" presStyleCnt="0"/>
      <dgm:spPr/>
    </dgm:pt>
    <dgm:pt modelId="{463EAF80-5BFB-4409-8361-7F030DDC9819}" type="pres">
      <dgm:prSet presAssocID="{95933DAC-91FB-497E-B9D9-F8AF43630E25}" presName="childText" presStyleLbl="conFgAcc1" presStyleIdx="0" presStyleCnt="3">
        <dgm:presLayoutVars>
          <dgm:bulletEnabled val="1"/>
        </dgm:presLayoutVars>
      </dgm:prSet>
      <dgm:spPr/>
    </dgm:pt>
    <dgm:pt modelId="{E8F27E52-CE8F-4D9E-AC0F-D762F5CC4CBF}" type="pres">
      <dgm:prSet presAssocID="{8F0B3438-B589-4581-9E6F-C868597CD5DB}" presName="spaceBetweenRectangles" presStyleCnt="0"/>
      <dgm:spPr/>
    </dgm:pt>
    <dgm:pt modelId="{E705D082-41E6-4F41-98CB-B33A10923193}" type="pres">
      <dgm:prSet presAssocID="{5A1259DA-ECC4-4634-9577-FE40A264EB52}" presName="parentLin" presStyleCnt="0"/>
      <dgm:spPr/>
    </dgm:pt>
    <dgm:pt modelId="{0E9D0F42-23A4-401E-A298-022A00436E3F}" type="pres">
      <dgm:prSet presAssocID="{5A1259DA-ECC4-4634-9577-FE40A264EB52}" presName="parentLeftMargin" presStyleLbl="node1" presStyleIdx="0" presStyleCnt="3"/>
      <dgm:spPr/>
    </dgm:pt>
    <dgm:pt modelId="{C9619378-7378-47AB-AE50-5C1C8D1F4A27}" type="pres">
      <dgm:prSet presAssocID="{5A1259DA-ECC4-4634-9577-FE40A264EB52}" presName="parentText" presStyleLbl="node1" presStyleIdx="1" presStyleCnt="3" custScaleX="142857">
        <dgm:presLayoutVars>
          <dgm:chMax val="0"/>
          <dgm:bulletEnabled val="1"/>
        </dgm:presLayoutVars>
      </dgm:prSet>
      <dgm:spPr/>
    </dgm:pt>
    <dgm:pt modelId="{2D683CFA-CB61-446F-8382-F004F3FE5B21}" type="pres">
      <dgm:prSet presAssocID="{5A1259DA-ECC4-4634-9577-FE40A264EB52}" presName="negativeSpace" presStyleCnt="0"/>
      <dgm:spPr/>
    </dgm:pt>
    <dgm:pt modelId="{9F755BD3-9469-423E-81A0-D396D7F932D5}" type="pres">
      <dgm:prSet presAssocID="{5A1259DA-ECC4-4634-9577-FE40A264EB52}" presName="childText" presStyleLbl="conFgAcc1" presStyleIdx="1" presStyleCnt="3">
        <dgm:presLayoutVars>
          <dgm:bulletEnabled val="1"/>
        </dgm:presLayoutVars>
      </dgm:prSet>
      <dgm:spPr>
        <a:ln>
          <a:solidFill>
            <a:schemeClr val="bg1"/>
          </a:solidFill>
        </a:ln>
      </dgm:spPr>
    </dgm:pt>
    <dgm:pt modelId="{9A055BBD-717D-4D57-8FBA-76ABD518AAD3}" type="pres">
      <dgm:prSet presAssocID="{13335058-545D-4DD6-A325-79D4F05475B1}" presName="spaceBetweenRectangles" presStyleCnt="0"/>
      <dgm:spPr/>
    </dgm:pt>
    <dgm:pt modelId="{291656E8-428D-4102-A1A0-19FF6B9EF024}" type="pres">
      <dgm:prSet presAssocID="{9BFACE36-3C9A-4267-9EED-D103D82117D4}" presName="parentLin" presStyleCnt="0"/>
      <dgm:spPr/>
    </dgm:pt>
    <dgm:pt modelId="{24CF7334-A70F-4EC8-B3EF-E4A544C0C18A}" type="pres">
      <dgm:prSet presAssocID="{9BFACE36-3C9A-4267-9EED-D103D82117D4}" presName="parentLeftMargin" presStyleLbl="node1" presStyleIdx="1" presStyleCnt="3"/>
      <dgm:spPr/>
    </dgm:pt>
    <dgm:pt modelId="{22B69E49-9E6A-43FF-8FD0-759733F2B241}" type="pres">
      <dgm:prSet presAssocID="{9BFACE36-3C9A-4267-9EED-D103D82117D4}" presName="parentText" presStyleLbl="node1" presStyleIdx="2" presStyleCnt="3" custScaleX="150037">
        <dgm:presLayoutVars>
          <dgm:chMax val="0"/>
          <dgm:bulletEnabled val="1"/>
        </dgm:presLayoutVars>
      </dgm:prSet>
      <dgm:spPr/>
    </dgm:pt>
    <dgm:pt modelId="{B172EC21-81D3-4D17-B942-B3E7A2F4C867}" type="pres">
      <dgm:prSet presAssocID="{9BFACE36-3C9A-4267-9EED-D103D82117D4}" presName="negativeSpace" presStyleCnt="0"/>
      <dgm:spPr/>
    </dgm:pt>
    <dgm:pt modelId="{C8836A6B-F76F-4097-9F9B-0018E9D97D86}" type="pres">
      <dgm:prSet presAssocID="{9BFACE36-3C9A-4267-9EED-D103D82117D4}" presName="childText" presStyleLbl="conFgAcc1" presStyleIdx="2" presStyleCnt="3">
        <dgm:presLayoutVars>
          <dgm:bulletEnabled val="1"/>
        </dgm:presLayoutVars>
      </dgm:prSet>
      <dgm:spPr>
        <a:ln>
          <a:solidFill>
            <a:schemeClr val="bg1"/>
          </a:solidFill>
        </a:ln>
      </dgm:spPr>
    </dgm:pt>
  </dgm:ptLst>
  <dgm:cxnLst>
    <dgm:cxn modelId="{C0F0EF19-1F4D-425A-8C72-5C12B5D47B93}" type="presOf" srcId="{9BFACE36-3C9A-4267-9EED-D103D82117D4}" destId="{24CF7334-A70F-4EC8-B3EF-E4A544C0C18A}" srcOrd="0" destOrd="0" presId="urn:microsoft.com/office/officeart/2005/8/layout/list1"/>
    <dgm:cxn modelId="{73995F2D-559E-4109-8EB9-86FF385ADA84}" type="presOf" srcId="{5A1259DA-ECC4-4634-9577-FE40A264EB52}" destId="{C9619378-7378-47AB-AE50-5C1C8D1F4A27}" srcOrd="1" destOrd="0" presId="urn:microsoft.com/office/officeart/2005/8/layout/list1"/>
    <dgm:cxn modelId="{74C65749-D60A-4698-9EA1-99428416BDD2}" type="presOf" srcId="{622F1B84-AD54-421F-ABE3-51490835CD3E}" destId="{463EAF80-5BFB-4409-8361-7F030DDC9819}" srcOrd="0" destOrd="1" presId="urn:microsoft.com/office/officeart/2005/8/layout/list1"/>
    <dgm:cxn modelId="{59578C6C-F782-459B-9BC1-4F06CC6A9819}" srcId="{95933DAC-91FB-497E-B9D9-F8AF43630E25}" destId="{0363FEDA-91EE-4C7F-9FF7-54664C4725DC}" srcOrd="0" destOrd="0" parTransId="{8CB5CB0E-6FC6-49CD-88C3-44930E434E8D}" sibTransId="{7AFF40F7-3DEE-4BBB-B5B5-855E03A3EB53}"/>
    <dgm:cxn modelId="{8069674E-645C-4D97-879F-26BCA0159807}" type="presOf" srcId="{5A1259DA-ECC4-4634-9577-FE40A264EB52}" destId="{0E9D0F42-23A4-401E-A298-022A00436E3F}" srcOrd="0" destOrd="0" presId="urn:microsoft.com/office/officeart/2005/8/layout/list1"/>
    <dgm:cxn modelId="{14442B55-29DC-436E-A187-502151C87875}" type="presOf" srcId="{95933DAC-91FB-497E-B9D9-F8AF43630E25}" destId="{56D9EC3A-D833-4B8D-9CDD-0D1D976AA962}" srcOrd="1" destOrd="0" presId="urn:microsoft.com/office/officeart/2005/8/layout/list1"/>
    <dgm:cxn modelId="{E4E9C97C-B090-4410-A303-A35602504D55}" srcId="{6C7AF095-AB8C-4A2B-8084-01EEC522BF75}" destId="{9BFACE36-3C9A-4267-9EED-D103D82117D4}" srcOrd="2" destOrd="0" parTransId="{1D90E910-3E35-4050-BCC3-F609D14965A2}" sibTransId="{D6A474CB-2D72-48EE-8FFF-FFFF2FC40A75}"/>
    <dgm:cxn modelId="{B933DD7F-B9B9-4B3D-A1E3-2A0765B798FA}" type="presOf" srcId="{6C7AF095-AB8C-4A2B-8084-01EEC522BF75}" destId="{CDBB818A-90C6-4DFF-8393-8619BD6F553E}" srcOrd="0" destOrd="0" presId="urn:microsoft.com/office/officeart/2005/8/layout/list1"/>
    <dgm:cxn modelId="{02C77D84-DC6B-41B5-9BF1-8B26D5649264}" type="presOf" srcId="{0363FEDA-91EE-4C7F-9FF7-54664C4725DC}" destId="{463EAF80-5BFB-4409-8361-7F030DDC9819}" srcOrd="0" destOrd="0" presId="urn:microsoft.com/office/officeart/2005/8/layout/list1"/>
    <dgm:cxn modelId="{7C4B2C95-BAC3-43D7-8413-2C48F4D128F5}" srcId="{95933DAC-91FB-497E-B9D9-F8AF43630E25}" destId="{06F64C71-AB6D-47E5-A23B-61C687A3ADC4}" srcOrd="2" destOrd="0" parTransId="{005FD505-8604-46FA-8AB8-2E9E1E0E0170}" sibTransId="{B1EF07F4-72F2-40CD-BEEE-619DE1A8975E}"/>
    <dgm:cxn modelId="{4DBAC3AF-3CB8-4F64-B2EE-DEFB3CC1E759}" type="presOf" srcId="{06F64C71-AB6D-47E5-A23B-61C687A3ADC4}" destId="{463EAF80-5BFB-4409-8361-7F030DDC9819}" srcOrd="0" destOrd="2" presId="urn:microsoft.com/office/officeart/2005/8/layout/list1"/>
    <dgm:cxn modelId="{746F10BA-AC6D-4EF5-8F89-0131DDD6A0BE}" type="presOf" srcId="{9BFACE36-3C9A-4267-9EED-D103D82117D4}" destId="{22B69E49-9E6A-43FF-8FD0-759733F2B241}" srcOrd="1" destOrd="0" presId="urn:microsoft.com/office/officeart/2005/8/layout/list1"/>
    <dgm:cxn modelId="{C489C6CA-A1C0-4DF5-91DB-8003844495E7}" srcId="{6C7AF095-AB8C-4A2B-8084-01EEC522BF75}" destId="{5A1259DA-ECC4-4634-9577-FE40A264EB52}" srcOrd="1" destOrd="0" parTransId="{03367EB1-AFC1-420B-BCFF-631E69B6239F}" sibTransId="{13335058-545D-4DD6-A325-79D4F05475B1}"/>
    <dgm:cxn modelId="{E60F62CD-48B9-450E-860C-957083205FB1}" type="presOf" srcId="{95933DAC-91FB-497E-B9D9-F8AF43630E25}" destId="{84A66D0D-8BBC-43E5-9608-3526CC022F00}" srcOrd="0" destOrd="0" presId="urn:microsoft.com/office/officeart/2005/8/layout/list1"/>
    <dgm:cxn modelId="{768152D9-8775-4569-A8D2-81F365E57956}" srcId="{6C7AF095-AB8C-4A2B-8084-01EEC522BF75}" destId="{95933DAC-91FB-497E-B9D9-F8AF43630E25}" srcOrd="0" destOrd="0" parTransId="{FB7DF5A5-62E4-4C67-A6CA-D82579FF8D6A}" sibTransId="{8F0B3438-B589-4581-9E6F-C868597CD5DB}"/>
    <dgm:cxn modelId="{6CE3A1F6-78AF-403D-8529-39725A4A627F}" srcId="{95933DAC-91FB-497E-B9D9-F8AF43630E25}" destId="{622F1B84-AD54-421F-ABE3-51490835CD3E}" srcOrd="1" destOrd="0" parTransId="{8B857271-CCDD-4610-9B43-16B4D31508F2}" sibTransId="{9C2FCFAF-B63C-4A13-9737-3C63A4BEF9B3}"/>
    <dgm:cxn modelId="{536A32E7-C244-4A23-8A94-8A56B081B9B5}" type="presParOf" srcId="{CDBB818A-90C6-4DFF-8393-8619BD6F553E}" destId="{9E011FA9-8073-4020-B645-2728CD487367}" srcOrd="0" destOrd="0" presId="urn:microsoft.com/office/officeart/2005/8/layout/list1"/>
    <dgm:cxn modelId="{6F72A403-ED23-4689-8387-353EAAE6ABA3}" type="presParOf" srcId="{9E011FA9-8073-4020-B645-2728CD487367}" destId="{84A66D0D-8BBC-43E5-9608-3526CC022F00}" srcOrd="0" destOrd="0" presId="urn:microsoft.com/office/officeart/2005/8/layout/list1"/>
    <dgm:cxn modelId="{9D3BA919-BC31-4F3A-BD1A-F47E8B3BDD1C}" type="presParOf" srcId="{9E011FA9-8073-4020-B645-2728CD487367}" destId="{56D9EC3A-D833-4B8D-9CDD-0D1D976AA962}" srcOrd="1" destOrd="0" presId="urn:microsoft.com/office/officeart/2005/8/layout/list1"/>
    <dgm:cxn modelId="{5D9A31ED-5B69-47C2-B62A-ED0F35A49919}" type="presParOf" srcId="{CDBB818A-90C6-4DFF-8393-8619BD6F553E}" destId="{3E061356-3D12-4433-81E2-3C38550D3139}" srcOrd="1" destOrd="0" presId="urn:microsoft.com/office/officeart/2005/8/layout/list1"/>
    <dgm:cxn modelId="{1F95507B-0B5A-43EE-B3D0-BDC2F686B125}" type="presParOf" srcId="{CDBB818A-90C6-4DFF-8393-8619BD6F553E}" destId="{463EAF80-5BFB-4409-8361-7F030DDC9819}" srcOrd="2" destOrd="0" presId="urn:microsoft.com/office/officeart/2005/8/layout/list1"/>
    <dgm:cxn modelId="{20BB20EB-FF6D-4031-83DA-6440CA68DC0D}" type="presParOf" srcId="{CDBB818A-90C6-4DFF-8393-8619BD6F553E}" destId="{E8F27E52-CE8F-4D9E-AC0F-D762F5CC4CBF}" srcOrd="3" destOrd="0" presId="urn:microsoft.com/office/officeart/2005/8/layout/list1"/>
    <dgm:cxn modelId="{FC486F34-4FF2-4166-A110-9C4086B9105E}" type="presParOf" srcId="{CDBB818A-90C6-4DFF-8393-8619BD6F553E}" destId="{E705D082-41E6-4F41-98CB-B33A10923193}" srcOrd="4" destOrd="0" presId="urn:microsoft.com/office/officeart/2005/8/layout/list1"/>
    <dgm:cxn modelId="{43823553-B05A-48C4-A3A5-30A84EBCC57C}" type="presParOf" srcId="{E705D082-41E6-4F41-98CB-B33A10923193}" destId="{0E9D0F42-23A4-401E-A298-022A00436E3F}" srcOrd="0" destOrd="0" presId="urn:microsoft.com/office/officeart/2005/8/layout/list1"/>
    <dgm:cxn modelId="{BED72BCE-DCE9-40E6-B21E-DF2FDBEC8C2B}" type="presParOf" srcId="{E705D082-41E6-4F41-98CB-B33A10923193}" destId="{C9619378-7378-47AB-AE50-5C1C8D1F4A27}" srcOrd="1" destOrd="0" presId="urn:microsoft.com/office/officeart/2005/8/layout/list1"/>
    <dgm:cxn modelId="{EE382CE4-0CD0-4941-B6C5-08783F634BF4}" type="presParOf" srcId="{CDBB818A-90C6-4DFF-8393-8619BD6F553E}" destId="{2D683CFA-CB61-446F-8382-F004F3FE5B21}" srcOrd="5" destOrd="0" presId="urn:microsoft.com/office/officeart/2005/8/layout/list1"/>
    <dgm:cxn modelId="{445E37C2-8918-4466-8DF7-D22AEF41446F}" type="presParOf" srcId="{CDBB818A-90C6-4DFF-8393-8619BD6F553E}" destId="{9F755BD3-9469-423E-81A0-D396D7F932D5}" srcOrd="6" destOrd="0" presId="urn:microsoft.com/office/officeart/2005/8/layout/list1"/>
    <dgm:cxn modelId="{68673F61-0A79-49B4-9D7F-C4356815C3A6}" type="presParOf" srcId="{CDBB818A-90C6-4DFF-8393-8619BD6F553E}" destId="{9A055BBD-717D-4D57-8FBA-76ABD518AAD3}" srcOrd="7" destOrd="0" presId="urn:microsoft.com/office/officeart/2005/8/layout/list1"/>
    <dgm:cxn modelId="{828C6D81-6335-4E34-AE24-DEB2ED258F6D}" type="presParOf" srcId="{CDBB818A-90C6-4DFF-8393-8619BD6F553E}" destId="{291656E8-428D-4102-A1A0-19FF6B9EF024}" srcOrd="8" destOrd="0" presId="urn:microsoft.com/office/officeart/2005/8/layout/list1"/>
    <dgm:cxn modelId="{BD8B2816-EC97-4AE6-A581-43B968E5DD0D}" type="presParOf" srcId="{291656E8-428D-4102-A1A0-19FF6B9EF024}" destId="{24CF7334-A70F-4EC8-B3EF-E4A544C0C18A}" srcOrd="0" destOrd="0" presId="urn:microsoft.com/office/officeart/2005/8/layout/list1"/>
    <dgm:cxn modelId="{B18C0FBC-8893-4189-801A-E0D0B0C237FF}" type="presParOf" srcId="{291656E8-428D-4102-A1A0-19FF6B9EF024}" destId="{22B69E49-9E6A-43FF-8FD0-759733F2B241}" srcOrd="1" destOrd="0" presId="urn:microsoft.com/office/officeart/2005/8/layout/list1"/>
    <dgm:cxn modelId="{91D176EF-8121-4F23-9613-9FE22DC2CC16}" type="presParOf" srcId="{CDBB818A-90C6-4DFF-8393-8619BD6F553E}" destId="{B172EC21-81D3-4D17-B942-B3E7A2F4C867}" srcOrd="9" destOrd="0" presId="urn:microsoft.com/office/officeart/2005/8/layout/list1"/>
    <dgm:cxn modelId="{72A394D8-A6C4-495F-BA0F-E0C808FBB599}" type="presParOf" srcId="{CDBB818A-90C6-4DFF-8393-8619BD6F553E}" destId="{C8836A6B-F76F-4097-9F9B-0018E9D97D86}"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92E949B-561F-4A9A-B2A4-E402DEE2BA2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F3B1717-7DE4-438E-B62B-A1A0FF785AD4}">
      <dgm:prSet phldrT="[Text]"/>
      <dgm:spPr>
        <a:solidFill>
          <a:srgbClr val="007CBA"/>
        </a:solidFill>
      </dgm:spPr>
      <dgm:t>
        <a:bodyPr/>
        <a:lstStyle/>
        <a:p>
          <a:r>
            <a:rPr lang="en-US"/>
            <a:t>The FDA believes that OEMs of reusable devices intend for their devices to routinely undergo both preventive maintenance and repair. It is important that such devices include instructions on how to adequately return a device to its performance and safety specifications established by the OEM</a:t>
          </a:r>
        </a:p>
      </dgm:t>
    </dgm:pt>
    <dgm:pt modelId="{A5DE154F-72E2-49B9-B619-8E8CD563698E}" type="parTrans" cxnId="{3AC8F56B-5028-4845-A4C3-C3D513BB6DDD}">
      <dgm:prSet/>
      <dgm:spPr/>
      <dgm:t>
        <a:bodyPr/>
        <a:lstStyle/>
        <a:p>
          <a:endParaRPr lang="en-US"/>
        </a:p>
      </dgm:t>
    </dgm:pt>
    <dgm:pt modelId="{691ADEE5-ED67-413F-AD63-E553819EFB0D}" type="sibTrans" cxnId="{3AC8F56B-5028-4845-A4C3-C3D513BB6DDD}">
      <dgm:prSet/>
      <dgm:spPr/>
      <dgm:t>
        <a:bodyPr/>
        <a:lstStyle/>
        <a:p>
          <a:endParaRPr lang="en-US"/>
        </a:p>
      </dgm:t>
    </dgm:pt>
    <dgm:pt modelId="{A77300FD-EF22-4D35-B07D-06DAF0125EA8}">
      <dgm:prSet/>
      <dgm:spPr>
        <a:solidFill>
          <a:srgbClr val="007CBA"/>
        </a:solidFill>
      </dgm:spPr>
      <dgm:t>
        <a:bodyPr/>
        <a:lstStyle/>
        <a:p>
          <a:r>
            <a:rPr lang="en-US"/>
            <a:t>Unintentional remanufacturing can occur when entities do not have the instructions necessary to return a device to its original performance and safety specifications</a:t>
          </a:r>
        </a:p>
      </dgm:t>
    </dgm:pt>
    <dgm:pt modelId="{5DC4977E-6295-4442-B424-3657EE398039}" type="parTrans" cxnId="{453FD57E-90FF-4F91-9E76-C3B3723DB315}">
      <dgm:prSet/>
      <dgm:spPr/>
      <dgm:t>
        <a:bodyPr/>
        <a:lstStyle/>
        <a:p>
          <a:endParaRPr lang="en-US"/>
        </a:p>
      </dgm:t>
    </dgm:pt>
    <dgm:pt modelId="{8E46840E-E510-4ED6-B004-E80E541A0C36}" type="sibTrans" cxnId="{453FD57E-90FF-4F91-9E76-C3B3723DB315}">
      <dgm:prSet/>
      <dgm:spPr/>
      <dgm:t>
        <a:bodyPr/>
        <a:lstStyle/>
        <a:p>
          <a:endParaRPr lang="en-US"/>
        </a:p>
      </dgm:t>
    </dgm:pt>
    <dgm:pt modelId="{DBE60CE0-5BC2-49E1-A572-B8AD7B213140}">
      <dgm:prSet/>
      <dgm:spPr>
        <a:solidFill>
          <a:srgbClr val="007CBA"/>
        </a:solidFill>
      </dgm:spPr>
      <dgm:t>
        <a:bodyPr/>
        <a:lstStyle/>
        <a:p>
          <a:r>
            <a:rPr lang="en-US"/>
            <a:t>The lack of adequate servicing instructions can also create challenges in the availability of quality, safe, and effective devices</a:t>
          </a:r>
        </a:p>
      </dgm:t>
    </dgm:pt>
    <dgm:pt modelId="{FFCF26CB-183D-42D8-BAC5-7A90E1AB1FD2}" type="parTrans" cxnId="{DCF272B2-19B8-4FB9-9A76-076843C244D9}">
      <dgm:prSet/>
      <dgm:spPr/>
      <dgm:t>
        <a:bodyPr/>
        <a:lstStyle/>
        <a:p>
          <a:endParaRPr lang="en-US"/>
        </a:p>
      </dgm:t>
    </dgm:pt>
    <dgm:pt modelId="{002E9F28-15EC-40B4-9583-8EBF7C275E23}" type="sibTrans" cxnId="{DCF272B2-19B8-4FB9-9A76-076843C244D9}">
      <dgm:prSet/>
      <dgm:spPr/>
      <dgm:t>
        <a:bodyPr/>
        <a:lstStyle/>
        <a:p>
          <a:endParaRPr lang="en-US"/>
        </a:p>
      </dgm:t>
    </dgm:pt>
    <dgm:pt modelId="{07396D8F-1FE6-47C4-AB11-11CB570FB891}">
      <dgm:prSet/>
      <dgm:spPr>
        <a:solidFill>
          <a:srgbClr val="007CBA"/>
        </a:solidFill>
      </dgm:spPr>
      <dgm:t>
        <a:bodyPr/>
        <a:lstStyle/>
        <a:p>
          <a:r>
            <a:rPr lang="en-US"/>
            <a:t>Consistent with promoting and protecting the public health, the FDA encourages OEMs, as an industry best practice, to provide servicing instructions that facilitate routine maintenance and repair of their reusable devices</a:t>
          </a:r>
          <a:endParaRPr lang="en-US">
            <a:solidFill>
              <a:srgbClr val="000000"/>
            </a:solidFill>
            <a:latin typeface="Arial" panose="020B0604020202020204" pitchFamily="34" charset="0"/>
            <a:cs typeface="Arial" panose="020B0604020202020204" pitchFamily="34" charset="0"/>
          </a:endParaRPr>
        </a:p>
      </dgm:t>
    </dgm:pt>
    <dgm:pt modelId="{8000016C-EF2E-4E6A-B507-E9EB17B26B64}" type="parTrans" cxnId="{11AECD8E-1314-4B64-B000-CB1319D9028E}">
      <dgm:prSet/>
      <dgm:spPr/>
      <dgm:t>
        <a:bodyPr/>
        <a:lstStyle/>
        <a:p>
          <a:endParaRPr lang="en-US"/>
        </a:p>
      </dgm:t>
    </dgm:pt>
    <dgm:pt modelId="{7ABA920C-2D9C-4735-85D5-2B6273439263}" type="sibTrans" cxnId="{11AECD8E-1314-4B64-B000-CB1319D9028E}">
      <dgm:prSet/>
      <dgm:spPr/>
      <dgm:t>
        <a:bodyPr/>
        <a:lstStyle/>
        <a:p>
          <a:endParaRPr lang="en-US"/>
        </a:p>
      </dgm:t>
    </dgm:pt>
    <dgm:pt modelId="{84B85119-4293-43CA-84B2-94C86F2E4DBC}" type="pres">
      <dgm:prSet presAssocID="{392E949B-561F-4A9A-B2A4-E402DEE2BA2B}" presName="linear" presStyleCnt="0">
        <dgm:presLayoutVars>
          <dgm:animLvl val="lvl"/>
          <dgm:resizeHandles val="exact"/>
        </dgm:presLayoutVars>
      </dgm:prSet>
      <dgm:spPr/>
    </dgm:pt>
    <dgm:pt modelId="{5A3CDB15-A89A-4923-85B4-A47C2C26637F}" type="pres">
      <dgm:prSet presAssocID="{5F3B1717-7DE4-438E-B62B-A1A0FF785AD4}" presName="parentText" presStyleLbl="node1" presStyleIdx="0" presStyleCnt="4">
        <dgm:presLayoutVars>
          <dgm:chMax val="0"/>
          <dgm:bulletEnabled val="1"/>
        </dgm:presLayoutVars>
      </dgm:prSet>
      <dgm:spPr/>
    </dgm:pt>
    <dgm:pt modelId="{30C10307-84EA-4021-A7B4-1424C616C218}" type="pres">
      <dgm:prSet presAssocID="{691ADEE5-ED67-413F-AD63-E553819EFB0D}" presName="spacer" presStyleCnt="0"/>
      <dgm:spPr/>
    </dgm:pt>
    <dgm:pt modelId="{AD98FD55-C97C-4C63-B313-2AA315616BA0}" type="pres">
      <dgm:prSet presAssocID="{A77300FD-EF22-4D35-B07D-06DAF0125EA8}" presName="parentText" presStyleLbl="node1" presStyleIdx="1" presStyleCnt="4" custLinFactY="7958" custLinFactNeighborY="100000">
        <dgm:presLayoutVars>
          <dgm:chMax val="0"/>
          <dgm:bulletEnabled val="1"/>
        </dgm:presLayoutVars>
      </dgm:prSet>
      <dgm:spPr/>
    </dgm:pt>
    <dgm:pt modelId="{4250A69B-0473-4D8C-B3D9-60759484013D}" type="pres">
      <dgm:prSet presAssocID="{8E46840E-E510-4ED6-B004-E80E541A0C36}" presName="spacer" presStyleCnt="0"/>
      <dgm:spPr/>
    </dgm:pt>
    <dgm:pt modelId="{C30AF1F5-CAEB-4912-B391-10A21D8C9417}" type="pres">
      <dgm:prSet presAssocID="{DBE60CE0-5BC2-49E1-A572-B8AD7B213140}" presName="parentText" presStyleLbl="node1" presStyleIdx="2" presStyleCnt="4" custLinFactY="19686" custLinFactNeighborY="100000">
        <dgm:presLayoutVars>
          <dgm:chMax val="0"/>
          <dgm:bulletEnabled val="1"/>
        </dgm:presLayoutVars>
      </dgm:prSet>
      <dgm:spPr/>
    </dgm:pt>
    <dgm:pt modelId="{E592CB33-1223-4707-89DA-EB8809CD108D}" type="pres">
      <dgm:prSet presAssocID="{002E9F28-15EC-40B4-9583-8EBF7C275E23}" presName="spacer" presStyleCnt="0"/>
      <dgm:spPr/>
    </dgm:pt>
    <dgm:pt modelId="{BD9EF27F-E1E0-4287-9FE4-6A4B4A5404DD}" type="pres">
      <dgm:prSet presAssocID="{07396D8F-1FE6-47C4-AB11-11CB570FB891}" presName="parentText" presStyleLbl="node1" presStyleIdx="3" presStyleCnt="4" custLinFactY="32880" custLinFactNeighborY="100000">
        <dgm:presLayoutVars>
          <dgm:chMax val="0"/>
          <dgm:bulletEnabled val="1"/>
        </dgm:presLayoutVars>
      </dgm:prSet>
      <dgm:spPr/>
    </dgm:pt>
  </dgm:ptLst>
  <dgm:cxnLst>
    <dgm:cxn modelId="{60B42C04-F931-4B00-B79E-8C539E5A4FCB}" type="presOf" srcId="{392E949B-561F-4A9A-B2A4-E402DEE2BA2B}" destId="{84B85119-4293-43CA-84B2-94C86F2E4DBC}" srcOrd="0" destOrd="0" presId="urn:microsoft.com/office/officeart/2005/8/layout/vList2"/>
    <dgm:cxn modelId="{09242F42-D204-4699-AC59-C64AF593A616}" type="presOf" srcId="{DBE60CE0-5BC2-49E1-A572-B8AD7B213140}" destId="{C30AF1F5-CAEB-4912-B391-10A21D8C9417}" srcOrd="0" destOrd="0" presId="urn:microsoft.com/office/officeart/2005/8/layout/vList2"/>
    <dgm:cxn modelId="{3AC8F56B-5028-4845-A4C3-C3D513BB6DDD}" srcId="{392E949B-561F-4A9A-B2A4-E402DEE2BA2B}" destId="{5F3B1717-7DE4-438E-B62B-A1A0FF785AD4}" srcOrd="0" destOrd="0" parTransId="{A5DE154F-72E2-49B9-B619-8E8CD563698E}" sibTransId="{691ADEE5-ED67-413F-AD63-E553819EFB0D}"/>
    <dgm:cxn modelId="{D870A04E-7BE5-465F-B6FA-E1318414D5FE}" type="presOf" srcId="{07396D8F-1FE6-47C4-AB11-11CB570FB891}" destId="{BD9EF27F-E1E0-4287-9FE4-6A4B4A5404DD}" srcOrd="0" destOrd="0" presId="urn:microsoft.com/office/officeart/2005/8/layout/vList2"/>
    <dgm:cxn modelId="{1743F053-1294-42E7-BD2E-9512F62D475F}" type="presOf" srcId="{A77300FD-EF22-4D35-B07D-06DAF0125EA8}" destId="{AD98FD55-C97C-4C63-B313-2AA315616BA0}" srcOrd="0" destOrd="0" presId="urn:microsoft.com/office/officeart/2005/8/layout/vList2"/>
    <dgm:cxn modelId="{453FD57E-90FF-4F91-9E76-C3B3723DB315}" srcId="{392E949B-561F-4A9A-B2A4-E402DEE2BA2B}" destId="{A77300FD-EF22-4D35-B07D-06DAF0125EA8}" srcOrd="1" destOrd="0" parTransId="{5DC4977E-6295-4442-B424-3657EE398039}" sibTransId="{8E46840E-E510-4ED6-B004-E80E541A0C36}"/>
    <dgm:cxn modelId="{11AECD8E-1314-4B64-B000-CB1319D9028E}" srcId="{392E949B-561F-4A9A-B2A4-E402DEE2BA2B}" destId="{07396D8F-1FE6-47C4-AB11-11CB570FB891}" srcOrd="3" destOrd="0" parTransId="{8000016C-EF2E-4E6A-B507-E9EB17B26B64}" sibTransId="{7ABA920C-2D9C-4735-85D5-2B6273439263}"/>
    <dgm:cxn modelId="{DCF272B2-19B8-4FB9-9A76-076843C244D9}" srcId="{392E949B-561F-4A9A-B2A4-E402DEE2BA2B}" destId="{DBE60CE0-5BC2-49E1-A572-B8AD7B213140}" srcOrd="2" destOrd="0" parTransId="{FFCF26CB-183D-42D8-BAC5-7A90E1AB1FD2}" sibTransId="{002E9F28-15EC-40B4-9583-8EBF7C275E23}"/>
    <dgm:cxn modelId="{794BDDD4-3350-4C4B-A194-6033C38EC1D2}" type="presOf" srcId="{5F3B1717-7DE4-438E-B62B-A1A0FF785AD4}" destId="{5A3CDB15-A89A-4923-85B4-A47C2C26637F}" srcOrd="0" destOrd="0" presId="urn:microsoft.com/office/officeart/2005/8/layout/vList2"/>
    <dgm:cxn modelId="{52ACDEE0-58D2-4647-9BA0-23B5D32501FB}" type="presParOf" srcId="{84B85119-4293-43CA-84B2-94C86F2E4DBC}" destId="{5A3CDB15-A89A-4923-85B4-A47C2C26637F}" srcOrd="0" destOrd="0" presId="urn:microsoft.com/office/officeart/2005/8/layout/vList2"/>
    <dgm:cxn modelId="{726415D3-8A98-4CB5-94E1-3EA3D9F6C66B}" type="presParOf" srcId="{84B85119-4293-43CA-84B2-94C86F2E4DBC}" destId="{30C10307-84EA-4021-A7B4-1424C616C218}" srcOrd="1" destOrd="0" presId="urn:microsoft.com/office/officeart/2005/8/layout/vList2"/>
    <dgm:cxn modelId="{81F4F228-103F-4759-A6F6-1CC4975C96C3}" type="presParOf" srcId="{84B85119-4293-43CA-84B2-94C86F2E4DBC}" destId="{AD98FD55-C97C-4C63-B313-2AA315616BA0}" srcOrd="2" destOrd="0" presId="urn:microsoft.com/office/officeart/2005/8/layout/vList2"/>
    <dgm:cxn modelId="{E753EB90-2694-42B2-BA9F-9635F27FE9F0}" type="presParOf" srcId="{84B85119-4293-43CA-84B2-94C86F2E4DBC}" destId="{4250A69B-0473-4D8C-B3D9-60759484013D}" srcOrd="3" destOrd="0" presId="urn:microsoft.com/office/officeart/2005/8/layout/vList2"/>
    <dgm:cxn modelId="{F4720681-F9C9-45A2-A5F8-41051C17DE43}" type="presParOf" srcId="{84B85119-4293-43CA-84B2-94C86F2E4DBC}" destId="{C30AF1F5-CAEB-4912-B391-10A21D8C9417}" srcOrd="4" destOrd="0" presId="urn:microsoft.com/office/officeart/2005/8/layout/vList2"/>
    <dgm:cxn modelId="{D4AA970D-D85A-4194-B768-447B2C469E86}" type="presParOf" srcId="{84B85119-4293-43CA-84B2-94C86F2E4DBC}" destId="{E592CB33-1223-4707-89DA-EB8809CD108D}" srcOrd="5" destOrd="0" presId="urn:microsoft.com/office/officeart/2005/8/layout/vList2"/>
    <dgm:cxn modelId="{6151A3E9-3351-40FE-9C69-2E76AA37AE7D}" type="presParOf" srcId="{84B85119-4293-43CA-84B2-94C86F2E4DBC}" destId="{BD9EF27F-E1E0-4287-9FE4-6A4B4A5404DD}" srcOrd="6"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D0DD51A-A00F-41D0-9CE5-5FE676F4A048}"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C3856DBA-A61F-45E2-A78E-528656EB0484}">
      <dgm:prSet phldrT="[Text]" custT="1"/>
      <dgm:spPr>
        <a:solidFill>
          <a:srgbClr val="007CBA"/>
        </a:solidFill>
      </dgm:spPr>
      <dgm:t>
        <a:bodyPr/>
        <a:lstStyle/>
        <a:p>
          <a:pPr>
            <a:buFont typeface="Symbol" panose="05050102010706020507" pitchFamily="18" charset="2"/>
            <a:buChar char=""/>
          </a:pPr>
          <a:r>
            <a:rPr lang="en-US" sz="1600"/>
            <a:t>A description of the key performance and safety specifications</a:t>
          </a:r>
        </a:p>
      </dgm:t>
    </dgm:pt>
    <dgm:pt modelId="{05B5A899-5BFC-433A-B520-C775F5D64A66}" type="parTrans" cxnId="{2F77DF1B-A612-4342-BB6F-0A308996A985}">
      <dgm:prSet/>
      <dgm:spPr/>
      <dgm:t>
        <a:bodyPr/>
        <a:lstStyle/>
        <a:p>
          <a:endParaRPr lang="en-US" sz="3600"/>
        </a:p>
      </dgm:t>
    </dgm:pt>
    <dgm:pt modelId="{91A3D437-0CE9-4546-9BCA-14FD35C42BA1}" type="sibTrans" cxnId="{2F77DF1B-A612-4342-BB6F-0A308996A985}">
      <dgm:prSet/>
      <dgm:spPr/>
      <dgm:t>
        <a:bodyPr/>
        <a:lstStyle/>
        <a:p>
          <a:endParaRPr lang="en-US" sz="3600"/>
        </a:p>
      </dgm:t>
    </dgm:pt>
    <dgm:pt modelId="{ADB16845-4A8B-4BEC-A94E-6778CA50FCBA}">
      <dgm:prSet custT="1"/>
      <dgm:spPr>
        <a:solidFill>
          <a:srgbClr val="007CBA"/>
        </a:solidFill>
      </dgm:spPr>
      <dgm:t>
        <a:bodyPr/>
        <a:lstStyle/>
        <a:p>
          <a:pPr>
            <a:buFont typeface="Symbol" panose="05050102010706020507" pitchFamily="18" charset="2"/>
            <a:buChar char=""/>
          </a:pPr>
          <a:r>
            <a:rPr lang="en-US" sz="1600"/>
            <a:t>Critical technical or functional specifications, including:</a:t>
          </a:r>
        </a:p>
      </dgm:t>
    </dgm:pt>
    <dgm:pt modelId="{02D9F3D8-D5DE-4186-B99D-F6552F45E0FA}" type="parTrans" cxnId="{0653C89A-1592-49E4-8674-2E400A70C43D}">
      <dgm:prSet/>
      <dgm:spPr/>
      <dgm:t>
        <a:bodyPr/>
        <a:lstStyle/>
        <a:p>
          <a:endParaRPr lang="en-US" sz="3600"/>
        </a:p>
      </dgm:t>
    </dgm:pt>
    <dgm:pt modelId="{CCAB1C7B-384F-4FDA-92F8-C185FCFD079B}" type="sibTrans" cxnId="{0653C89A-1592-49E4-8674-2E400A70C43D}">
      <dgm:prSet/>
      <dgm:spPr/>
      <dgm:t>
        <a:bodyPr/>
        <a:lstStyle/>
        <a:p>
          <a:endParaRPr lang="en-US" sz="3600"/>
        </a:p>
      </dgm:t>
    </dgm:pt>
    <dgm:pt modelId="{1FDB65E3-0501-4191-8F23-F9EE785307AA}">
      <dgm:prSet custT="1"/>
      <dgm:spPr>
        <a:ln>
          <a:solidFill>
            <a:schemeClr val="bg1"/>
          </a:solidFill>
        </a:ln>
      </dgm:spPr>
      <dgm:t>
        <a:bodyPr/>
        <a:lstStyle/>
        <a:p>
          <a:pPr>
            <a:buFont typeface="Courier New" panose="02070309020205020404" pitchFamily="49" charset="0"/>
            <a:buChar char="o"/>
          </a:pPr>
          <a:r>
            <a:rPr lang="en-US" sz="1600"/>
            <a:t>Physical dimensions</a:t>
          </a:r>
        </a:p>
      </dgm:t>
    </dgm:pt>
    <dgm:pt modelId="{53B48B90-FC2C-4FEC-A04E-0DEE422DC8DB}" type="parTrans" cxnId="{39C102BB-A173-4127-A925-671F416AFC78}">
      <dgm:prSet/>
      <dgm:spPr/>
      <dgm:t>
        <a:bodyPr/>
        <a:lstStyle/>
        <a:p>
          <a:endParaRPr lang="en-US" sz="3600"/>
        </a:p>
      </dgm:t>
    </dgm:pt>
    <dgm:pt modelId="{F91AC727-BAE5-4C51-A2B4-1278F9818826}" type="sibTrans" cxnId="{39C102BB-A173-4127-A925-671F416AFC78}">
      <dgm:prSet/>
      <dgm:spPr/>
      <dgm:t>
        <a:bodyPr/>
        <a:lstStyle/>
        <a:p>
          <a:endParaRPr lang="en-US" sz="3600"/>
        </a:p>
      </dgm:t>
    </dgm:pt>
    <dgm:pt modelId="{B6062C6E-6D5E-4C93-9080-67FD18DF2C26}">
      <dgm:prSet custT="1"/>
      <dgm:spPr>
        <a:ln>
          <a:solidFill>
            <a:schemeClr val="bg1"/>
          </a:solidFill>
        </a:ln>
      </dgm:spPr>
      <dgm:t>
        <a:bodyPr/>
        <a:lstStyle/>
        <a:p>
          <a:pPr>
            <a:buFont typeface="Courier New" panose="02070309020205020404" pitchFamily="49" charset="0"/>
            <a:buChar char="o"/>
          </a:pPr>
          <a:r>
            <a:rPr lang="en-US" sz="1600"/>
            <a:t>Electrical characteristics, including batteries (for example, chemistry, amperage, voltage, and rechargeability), internal fuses, and power supply (for example, voltage, amperage, and frequency)</a:t>
          </a:r>
        </a:p>
      </dgm:t>
    </dgm:pt>
    <dgm:pt modelId="{1B0B8060-B737-4609-AF33-E41145E58958}" type="parTrans" cxnId="{11E50599-4F43-4574-A612-93C928503AF7}">
      <dgm:prSet/>
      <dgm:spPr/>
      <dgm:t>
        <a:bodyPr/>
        <a:lstStyle/>
        <a:p>
          <a:endParaRPr lang="en-US" sz="3600"/>
        </a:p>
      </dgm:t>
    </dgm:pt>
    <dgm:pt modelId="{FB0398D6-5F7A-4086-B4E8-287757EEB21A}" type="sibTrans" cxnId="{11E50599-4F43-4574-A612-93C928503AF7}">
      <dgm:prSet/>
      <dgm:spPr/>
      <dgm:t>
        <a:bodyPr/>
        <a:lstStyle/>
        <a:p>
          <a:endParaRPr lang="en-US" sz="3600"/>
        </a:p>
      </dgm:t>
    </dgm:pt>
    <dgm:pt modelId="{74E5E9BD-6D5E-48D7-907D-CC9CD1024501}">
      <dgm:prSet custT="1"/>
      <dgm:spPr>
        <a:ln>
          <a:solidFill>
            <a:schemeClr val="bg1"/>
          </a:solidFill>
        </a:ln>
      </dgm:spPr>
      <dgm:t>
        <a:bodyPr/>
        <a:lstStyle/>
        <a:p>
          <a:pPr>
            <a:buFont typeface="Courier New" panose="02070309020205020404" pitchFamily="49" charset="0"/>
            <a:buChar char="o"/>
          </a:pPr>
          <a:r>
            <a:rPr lang="en-US" sz="1600"/>
            <a:t>Device-specific performance specifications (for example, flow rate accuracy or range, humidity, temperature, and wavelength)</a:t>
          </a:r>
        </a:p>
      </dgm:t>
    </dgm:pt>
    <dgm:pt modelId="{F81B14D6-3F5C-4BA5-A3C0-B038C000808D}" type="parTrans" cxnId="{6160D75E-804B-4AC1-93D7-0BDA0CC4453F}">
      <dgm:prSet/>
      <dgm:spPr/>
      <dgm:t>
        <a:bodyPr/>
        <a:lstStyle/>
        <a:p>
          <a:endParaRPr lang="en-US" sz="3600"/>
        </a:p>
      </dgm:t>
    </dgm:pt>
    <dgm:pt modelId="{9DFAD21C-B3E6-4206-AED5-754B6E29BB64}" type="sibTrans" cxnId="{6160D75E-804B-4AC1-93D7-0BDA0CC4453F}">
      <dgm:prSet/>
      <dgm:spPr/>
      <dgm:t>
        <a:bodyPr/>
        <a:lstStyle/>
        <a:p>
          <a:endParaRPr lang="en-US" sz="3600"/>
        </a:p>
      </dgm:t>
    </dgm:pt>
    <dgm:pt modelId="{C3CEA9CF-9800-448F-8D74-2CAB133CCB35}">
      <dgm:prSet custT="1"/>
      <dgm:spPr>
        <a:solidFill>
          <a:srgbClr val="007CBA"/>
        </a:solidFill>
      </dgm:spPr>
      <dgm:t>
        <a:bodyPr/>
        <a:lstStyle/>
        <a:p>
          <a:pPr>
            <a:buFont typeface="Symbol" panose="05050102010706020507" pitchFamily="18" charset="2"/>
            <a:buChar char=""/>
          </a:pPr>
          <a:r>
            <a:rPr lang="en-US" sz="1600"/>
            <a:t>The recommended maintenance activities and schedule</a:t>
          </a:r>
        </a:p>
      </dgm:t>
    </dgm:pt>
    <dgm:pt modelId="{0198EA2F-D895-4CA3-9A0A-BA2F2E9C7D02}" type="parTrans" cxnId="{F805496D-05B6-4EA2-AF3B-07C33CD298E3}">
      <dgm:prSet/>
      <dgm:spPr/>
      <dgm:t>
        <a:bodyPr/>
        <a:lstStyle/>
        <a:p>
          <a:endParaRPr lang="en-US" sz="3600"/>
        </a:p>
      </dgm:t>
    </dgm:pt>
    <dgm:pt modelId="{5B1A221F-FFEC-47E9-AF8D-07CD33CA3542}" type="sibTrans" cxnId="{F805496D-05B6-4EA2-AF3B-07C33CD298E3}">
      <dgm:prSet/>
      <dgm:spPr/>
      <dgm:t>
        <a:bodyPr/>
        <a:lstStyle/>
        <a:p>
          <a:endParaRPr lang="en-US" sz="3600"/>
        </a:p>
      </dgm:t>
    </dgm:pt>
    <dgm:pt modelId="{41BDBFC7-FB6D-4B04-81A7-328B14098BB8}">
      <dgm:prSet custT="1"/>
      <dgm:spPr>
        <a:solidFill>
          <a:srgbClr val="007CBA"/>
        </a:solidFill>
      </dgm:spPr>
      <dgm:t>
        <a:bodyPr/>
        <a:lstStyle/>
        <a:p>
          <a:pPr>
            <a:buFont typeface="Symbol" panose="05050102010706020507" pitchFamily="18" charset="2"/>
            <a:buChar char=""/>
          </a:pPr>
          <a:r>
            <a:rPr lang="en-US" sz="1600"/>
            <a:t>Recommended routine testing and acceptance criteria to confirm that the device remains within its performance and safety specifications</a:t>
          </a:r>
        </a:p>
      </dgm:t>
    </dgm:pt>
    <dgm:pt modelId="{973E379C-53FC-46A7-B391-582344C6AE14}" type="parTrans" cxnId="{257489BD-8E1F-40C8-9582-F581200A1808}">
      <dgm:prSet/>
      <dgm:spPr/>
      <dgm:t>
        <a:bodyPr/>
        <a:lstStyle/>
        <a:p>
          <a:endParaRPr lang="en-US" sz="3600"/>
        </a:p>
      </dgm:t>
    </dgm:pt>
    <dgm:pt modelId="{EEC68BEF-A18A-4B0F-A7F9-9EF27BC793E8}" type="sibTrans" cxnId="{257489BD-8E1F-40C8-9582-F581200A1808}">
      <dgm:prSet/>
      <dgm:spPr/>
      <dgm:t>
        <a:bodyPr/>
        <a:lstStyle/>
        <a:p>
          <a:endParaRPr lang="en-US" sz="3600"/>
        </a:p>
      </dgm:t>
    </dgm:pt>
    <dgm:pt modelId="{52FDC3A4-E84E-418B-93D0-4932F4E0D1B3}">
      <dgm:prSet custT="1"/>
      <dgm:spPr>
        <a:solidFill>
          <a:srgbClr val="007CBA"/>
        </a:solidFill>
      </dgm:spPr>
      <dgm:t>
        <a:bodyPr/>
        <a:lstStyle/>
        <a:p>
          <a:pPr>
            <a:buFont typeface="Symbol" panose="05050102010706020507" pitchFamily="18" charset="2"/>
            <a:buChar char=""/>
          </a:pPr>
          <a:r>
            <a:rPr lang="en-US" sz="1600"/>
            <a:t>A description of error codes, alerts, and alarm features on the device</a:t>
          </a:r>
        </a:p>
      </dgm:t>
    </dgm:pt>
    <dgm:pt modelId="{3FF71B27-24BB-4D84-AD50-C7771D205B4F}" type="parTrans" cxnId="{665614FC-3F62-4707-AF69-0B68E6841EF7}">
      <dgm:prSet/>
      <dgm:spPr/>
      <dgm:t>
        <a:bodyPr/>
        <a:lstStyle/>
        <a:p>
          <a:endParaRPr lang="en-US" sz="3600"/>
        </a:p>
      </dgm:t>
    </dgm:pt>
    <dgm:pt modelId="{A1FD0C41-0AD4-4179-A061-7287A59C0BA0}" type="sibTrans" cxnId="{665614FC-3F62-4707-AF69-0B68E6841EF7}">
      <dgm:prSet/>
      <dgm:spPr/>
      <dgm:t>
        <a:bodyPr/>
        <a:lstStyle/>
        <a:p>
          <a:endParaRPr lang="en-US" sz="3600"/>
        </a:p>
      </dgm:t>
    </dgm:pt>
    <dgm:pt modelId="{A33D0448-5017-4C3C-B309-F6E35F163FC7}">
      <dgm:prSet custT="1"/>
      <dgm:spPr>
        <a:solidFill>
          <a:srgbClr val="007CBA"/>
        </a:solidFill>
      </dgm:spPr>
      <dgm:t>
        <a:bodyPr/>
        <a:lstStyle/>
        <a:p>
          <a:pPr>
            <a:buFont typeface="Symbol" panose="05050102010706020507" pitchFamily="18" charset="2"/>
            <a:buChar char=""/>
          </a:pPr>
          <a:r>
            <a:rPr lang="en-US" sz="1600"/>
            <a:t>Precautions and warnings relevant to servicing the device</a:t>
          </a:r>
        </a:p>
      </dgm:t>
    </dgm:pt>
    <dgm:pt modelId="{A9CFBC37-C1E4-4A37-942C-A0D3913C8C3F}" type="parTrans" cxnId="{226A3558-BBEE-4A5A-9BD3-38E41DE3577E}">
      <dgm:prSet/>
      <dgm:spPr/>
      <dgm:t>
        <a:bodyPr/>
        <a:lstStyle/>
        <a:p>
          <a:endParaRPr lang="en-US" sz="3600"/>
        </a:p>
      </dgm:t>
    </dgm:pt>
    <dgm:pt modelId="{BBE8970E-C945-46A2-8832-78F3E1D633E1}" type="sibTrans" cxnId="{226A3558-BBEE-4A5A-9BD3-38E41DE3577E}">
      <dgm:prSet/>
      <dgm:spPr/>
      <dgm:t>
        <a:bodyPr/>
        <a:lstStyle/>
        <a:p>
          <a:endParaRPr lang="en-US" sz="3600"/>
        </a:p>
      </dgm:t>
    </dgm:pt>
    <dgm:pt modelId="{ED2B87B4-4784-4CAC-92BF-D12689772728}">
      <dgm:prSet custT="1"/>
      <dgm:spPr>
        <a:solidFill>
          <a:srgbClr val="007CBA"/>
        </a:solidFill>
      </dgm:spPr>
      <dgm:t>
        <a:bodyPr/>
        <a:lstStyle/>
        <a:p>
          <a:r>
            <a:rPr lang="en-US" sz="1600"/>
            <a:t>Version number and release date of software</a:t>
          </a:r>
        </a:p>
      </dgm:t>
    </dgm:pt>
    <dgm:pt modelId="{6A03C658-21B9-4DA8-9237-93B9348BF59F}" type="parTrans" cxnId="{583213B2-4F58-4F1F-8E91-4176F13ED739}">
      <dgm:prSet/>
      <dgm:spPr/>
      <dgm:t>
        <a:bodyPr/>
        <a:lstStyle/>
        <a:p>
          <a:endParaRPr lang="en-US" sz="3600"/>
        </a:p>
      </dgm:t>
    </dgm:pt>
    <dgm:pt modelId="{9028C7DA-7759-4A7D-8F31-9578E0AC94AC}" type="sibTrans" cxnId="{583213B2-4F58-4F1F-8E91-4176F13ED739}">
      <dgm:prSet/>
      <dgm:spPr/>
      <dgm:t>
        <a:bodyPr/>
        <a:lstStyle/>
        <a:p>
          <a:endParaRPr lang="en-US" sz="3600"/>
        </a:p>
      </dgm:t>
    </dgm:pt>
    <dgm:pt modelId="{00237434-A343-4DD5-BBDE-BEC6E581E801}" type="pres">
      <dgm:prSet presAssocID="{8D0DD51A-A00F-41D0-9CE5-5FE676F4A048}" presName="linear" presStyleCnt="0">
        <dgm:presLayoutVars>
          <dgm:dir/>
          <dgm:animLvl val="lvl"/>
          <dgm:resizeHandles val="exact"/>
        </dgm:presLayoutVars>
      </dgm:prSet>
      <dgm:spPr/>
    </dgm:pt>
    <dgm:pt modelId="{EBF98626-CD19-4E2D-8DAF-7BD4F133889B}" type="pres">
      <dgm:prSet presAssocID="{C3856DBA-A61F-45E2-A78E-528656EB0484}" presName="parentLin" presStyleCnt="0"/>
      <dgm:spPr/>
    </dgm:pt>
    <dgm:pt modelId="{5952E644-4C47-4856-AF85-220FFA4A8B92}" type="pres">
      <dgm:prSet presAssocID="{C3856DBA-A61F-45E2-A78E-528656EB0484}" presName="parentLeftMargin" presStyleLbl="node1" presStyleIdx="0" presStyleCnt="7"/>
      <dgm:spPr/>
    </dgm:pt>
    <dgm:pt modelId="{E9934951-01C2-4FCC-B507-7539D295A010}" type="pres">
      <dgm:prSet presAssocID="{C3856DBA-A61F-45E2-A78E-528656EB0484}" presName="parentText" presStyleLbl="node1" presStyleIdx="0" presStyleCnt="7">
        <dgm:presLayoutVars>
          <dgm:chMax val="0"/>
          <dgm:bulletEnabled val="1"/>
        </dgm:presLayoutVars>
      </dgm:prSet>
      <dgm:spPr/>
    </dgm:pt>
    <dgm:pt modelId="{CC01E8BB-6712-4A67-BE79-AFD0511921D9}" type="pres">
      <dgm:prSet presAssocID="{C3856DBA-A61F-45E2-A78E-528656EB0484}" presName="negativeSpace" presStyleCnt="0"/>
      <dgm:spPr/>
    </dgm:pt>
    <dgm:pt modelId="{35A3AB8A-A034-4A36-91A8-A78F0B5E5386}" type="pres">
      <dgm:prSet presAssocID="{C3856DBA-A61F-45E2-A78E-528656EB0484}" presName="childText" presStyleLbl="conFgAcc1" presStyleIdx="0" presStyleCnt="7">
        <dgm:presLayoutVars>
          <dgm:bulletEnabled val="1"/>
        </dgm:presLayoutVars>
      </dgm:prSet>
      <dgm:spPr>
        <a:ln>
          <a:solidFill>
            <a:schemeClr val="bg1"/>
          </a:solidFill>
        </a:ln>
      </dgm:spPr>
    </dgm:pt>
    <dgm:pt modelId="{C18FE710-F664-47EC-A3B3-E36E0739E349}" type="pres">
      <dgm:prSet presAssocID="{91A3D437-0CE9-4546-9BCA-14FD35C42BA1}" presName="spaceBetweenRectangles" presStyleCnt="0"/>
      <dgm:spPr/>
    </dgm:pt>
    <dgm:pt modelId="{4CFE0EAF-4CDD-4E32-BEBF-98C06898142F}" type="pres">
      <dgm:prSet presAssocID="{ADB16845-4A8B-4BEC-A94E-6778CA50FCBA}" presName="parentLin" presStyleCnt="0"/>
      <dgm:spPr/>
    </dgm:pt>
    <dgm:pt modelId="{EF5893AD-00DF-461D-8004-A30CC26C90A8}" type="pres">
      <dgm:prSet presAssocID="{ADB16845-4A8B-4BEC-A94E-6778CA50FCBA}" presName="parentLeftMargin" presStyleLbl="node1" presStyleIdx="0" presStyleCnt="7"/>
      <dgm:spPr/>
    </dgm:pt>
    <dgm:pt modelId="{C09643C3-B364-4EB8-9D37-77EFF120DED1}" type="pres">
      <dgm:prSet presAssocID="{ADB16845-4A8B-4BEC-A94E-6778CA50FCBA}" presName="parentText" presStyleLbl="node1" presStyleIdx="1" presStyleCnt="7">
        <dgm:presLayoutVars>
          <dgm:chMax val="0"/>
          <dgm:bulletEnabled val="1"/>
        </dgm:presLayoutVars>
      </dgm:prSet>
      <dgm:spPr/>
    </dgm:pt>
    <dgm:pt modelId="{5A88D922-6296-4EEB-A1E0-5A31F1D442DE}" type="pres">
      <dgm:prSet presAssocID="{ADB16845-4A8B-4BEC-A94E-6778CA50FCBA}" presName="negativeSpace" presStyleCnt="0"/>
      <dgm:spPr/>
    </dgm:pt>
    <dgm:pt modelId="{9C78A700-54E6-42BA-AD1B-DEE0F3783172}" type="pres">
      <dgm:prSet presAssocID="{ADB16845-4A8B-4BEC-A94E-6778CA50FCBA}" presName="childText" presStyleLbl="conFgAcc1" presStyleIdx="1" presStyleCnt="7" custScaleY="99265">
        <dgm:presLayoutVars>
          <dgm:bulletEnabled val="1"/>
        </dgm:presLayoutVars>
      </dgm:prSet>
      <dgm:spPr/>
    </dgm:pt>
    <dgm:pt modelId="{DDC01070-A3E4-4043-B18B-2A0E6EAD3138}" type="pres">
      <dgm:prSet presAssocID="{CCAB1C7B-384F-4FDA-92F8-C185FCFD079B}" presName="spaceBetweenRectangles" presStyleCnt="0"/>
      <dgm:spPr/>
    </dgm:pt>
    <dgm:pt modelId="{A0021806-8547-408A-B5C8-7E55C55DC7D8}" type="pres">
      <dgm:prSet presAssocID="{C3CEA9CF-9800-448F-8D74-2CAB133CCB35}" presName="parentLin" presStyleCnt="0"/>
      <dgm:spPr/>
    </dgm:pt>
    <dgm:pt modelId="{538BD13D-1699-4FF5-8591-846F159C877C}" type="pres">
      <dgm:prSet presAssocID="{C3CEA9CF-9800-448F-8D74-2CAB133CCB35}" presName="parentLeftMargin" presStyleLbl="node1" presStyleIdx="1" presStyleCnt="7"/>
      <dgm:spPr/>
    </dgm:pt>
    <dgm:pt modelId="{0DE63E71-F475-4200-AD8E-EB73E377ADDA}" type="pres">
      <dgm:prSet presAssocID="{C3CEA9CF-9800-448F-8D74-2CAB133CCB35}" presName="parentText" presStyleLbl="node1" presStyleIdx="2" presStyleCnt="7">
        <dgm:presLayoutVars>
          <dgm:chMax val="0"/>
          <dgm:bulletEnabled val="1"/>
        </dgm:presLayoutVars>
      </dgm:prSet>
      <dgm:spPr/>
    </dgm:pt>
    <dgm:pt modelId="{57A4BF9A-930E-4020-9AE3-25B9D5D414EA}" type="pres">
      <dgm:prSet presAssocID="{C3CEA9CF-9800-448F-8D74-2CAB133CCB35}" presName="negativeSpace" presStyleCnt="0"/>
      <dgm:spPr/>
    </dgm:pt>
    <dgm:pt modelId="{A3E0CEF9-2CA5-406C-863A-A7D337E9F651}" type="pres">
      <dgm:prSet presAssocID="{C3CEA9CF-9800-448F-8D74-2CAB133CCB35}" presName="childText" presStyleLbl="conFgAcc1" presStyleIdx="2" presStyleCnt="7">
        <dgm:presLayoutVars>
          <dgm:bulletEnabled val="1"/>
        </dgm:presLayoutVars>
      </dgm:prSet>
      <dgm:spPr>
        <a:ln>
          <a:solidFill>
            <a:schemeClr val="bg1"/>
          </a:solidFill>
        </a:ln>
      </dgm:spPr>
    </dgm:pt>
    <dgm:pt modelId="{61A35506-B537-480A-8CEE-89686538DAA0}" type="pres">
      <dgm:prSet presAssocID="{5B1A221F-FFEC-47E9-AF8D-07CD33CA3542}" presName="spaceBetweenRectangles" presStyleCnt="0"/>
      <dgm:spPr/>
    </dgm:pt>
    <dgm:pt modelId="{A08CBD81-9F17-45CA-8DE0-DE9C9880E835}" type="pres">
      <dgm:prSet presAssocID="{41BDBFC7-FB6D-4B04-81A7-328B14098BB8}" presName="parentLin" presStyleCnt="0"/>
      <dgm:spPr/>
    </dgm:pt>
    <dgm:pt modelId="{841FBE22-DA76-4BE8-A92E-0D69D68D9BF0}" type="pres">
      <dgm:prSet presAssocID="{41BDBFC7-FB6D-4B04-81A7-328B14098BB8}" presName="parentLeftMargin" presStyleLbl="node1" presStyleIdx="2" presStyleCnt="7"/>
      <dgm:spPr/>
    </dgm:pt>
    <dgm:pt modelId="{A516FB58-E6D4-4BF4-A262-7751FAD2C4C0}" type="pres">
      <dgm:prSet presAssocID="{41BDBFC7-FB6D-4B04-81A7-328B14098BB8}" presName="parentText" presStyleLbl="node1" presStyleIdx="3" presStyleCnt="7" custScaleY="155729">
        <dgm:presLayoutVars>
          <dgm:chMax val="0"/>
          <dgm:bulletEnabled val="1"/>
        </dgm:presLayoutVars>
      </dgm:prSet>
      <dgm:spPr/>
    </dgm:pt>
    <dgm:pt modelId="{3DDA2FA7-5959-47D7-9278-3799F1C13703}" type="pres">
      <dgm:prSet presAssocID="{41BDBFC7-FB6D-4B04-81A7-328B14098BB8}" presName="negativeSpace" presStyleCnt="0"/>
      <dgm:spPr/>
    </dgm:pt>
    <dgm:pt modelId="{7C91A240-4E50-49E4-8FDB-58F1A105B0A9}" type="pres">
      <dgm:prSet presAssocID="{41BDBFC7-FB6D-4B04-81A7-328B14098BB8}" presName="childText" presStyleLbl="conFgAcc1" presStyleIdx="3" presStyleCnt="7">
        <dgm:presLayoutVars>
          <dgm:bulletEnabled val="1"/>
        </dgm:presLayoutVars>
      </dgm:prSet>
      <dgm:spPr>
        <a:ln>
          <a:solidFill>
            <a:schemeClr val="bg1"/>
          </a:solidFill>
        </a:ln>
      </dgm:spPr>
    </dgm:pt>
    <dgm:pt modelId="{52957BFD-6355-4382-B074-DC30CA586DAD}" type="pres">
      <dgm:prSet presAssocID="{EEC68BEF-A18A-4B0F-A7F9-9EF27BC793E8}" presName="spaceBetweenRectangles" presStyleCnt="0"/>
      <dgm:spPr/>
    </dgm:pt>
    <dgm:pt modelId="{4B60495B-72A4-4FC6-A5B3-F72FBE349A0E}" type="pres">
      <dgm:prSet presAssocID="{52FDC3A4-E84E-418B-93D0-4932F4E0D1B3}" presName="parentLin" presStyleCnt="0"/>
      <dgm:spPr/>
    </dgm:pt>
    <dgm:pt modelId="{154FB478-035C-4CD6-8452-E1512B3347C8}" type="pres">
      <dgm:prSet presAssocID="{52FDC3A4-E84E-418B-93D0-4932F4E0D1B3}" presName="parentLeftMargin" presStyleLbl="node1" presStyleIdx="3" presStyleCnt="7"/>
      <dgm:spPr/>
    </dgm:pt>
    <dgm:pt modelId="{10B60FC8-0BDC-44CC-A00B-982206DA81BF}" type="pres">
      <dgm:prSet presAssocID="{52FDC3A4-E84E-418B-93D0-4932F4E0D1B3}" presName="parentText" presStyleLbl="node1" presStyleIdx="4" presStyleCnt="7">
        <dgm:presLayoutVars>
          <dgm:chMax val="0"/>
          <dgm:bulletEnabled val="1"/>
        </dgm:presLayoutVars>
      </dgm:prSet>
      <dgm:spPr/>
    </dgm:pt>
    <dgm:pt modelId="{A2960AED-F327-4AD0-9541-1BFDEE613CB2}" type="pres">
      <dgm:prSet presAssocID="{52FDC3A4-E84E-418B-93D0-4932F4E0D1B3}" presName="negativeSpace" presStyleCnt="0"/>
      <dgm:spPr/>
    </dgm:pt>
    <dgm:pt modelId="{98E1EFFC-961B-4F29-9DFB-DF805226DEB4}" type="pres">
      <dgm:prSet presAssocID="{52FDC3A4-E84E-418B-93D0-4932F4E0D1B3}" presName="childText" presStyleLbl="conFgAcc1" presStyleIdx="4" presStyleCnt="7">
        <dgm:presLayoutVars>
          <dgm:bulletEnabled val="1"/>
        </dgm:presLayoutVars>
      </dgm:prSet>
      <dgm:spPr>
        <a:ln>
          <a:solidFill>
            <a:schemeClr val="bg1"/>
          </a:solidFill>
        </a:ln>
      </dgm:spPr>
    </dgm:pt>
    <dgm:pt modelId="{0BE717BF-5AC6-4CCB-B41E-D6FC9B12CEED}" type="pres">
      <dgm:prSet presAssocID="{A1FD0C41-0AD4-4179-A061-7287A59C0BA0}" presName="spaceBetweenRectangles" presStyleCnt="0"/>
      <dgm:spPr/>
    </dgm:pt>
    <dgm:pt modelId="{5F3F9406-57A8-49DC-A54C-7820C1F52A91}" type="pres">
      <dgm:prSet presAssocID="{A33D0448-5017-4C3C-B309-F6E35F163FC7}" presName="parentLin" presStyleCnt="0"/>
      <dgm:spPr/>
    </dgm:pt>
    <dgm:pt modelId="{13605C8B-ABD9-4DDB-A433-52FE5DC13EB5}" type="pres">
      <dgm:prSet presAssocID="{A33D0448-5017-4C3C-B309-F6E35F163FC7}" presName="parentLeftMargin" presStyleLbl="node1" presStyleIdx="4" presStyleCnt="7"/>
      <dgm:spPr/>
    </dgm:pt>
    <dgm:pt modelId="{FDA60231-AB16-49D4-944D-015488AC9C91}" type="pres">
      <dgm:prSet presAssocID="{A33D0448-5017-4C3C-B309-F6E35F163FC7}" presName="parentText" presStyleLbl="node1" presStyleIdx="5" presStyleCnt="7">
        <dgm:presLayoutVars>
          <dgm:chMax val="0"/>
          <dgm:bulletEnabled val="1"/>
        </dgm:presLayoutVars>
      </dgm:prSet>
      <dgm:spPr/>
    </dgm:pt>
    <dgm:pt modelId="{4D0E3D13-CE1E-47D3-96FB-7AF339BDEF77}" type="pres">
      <dgm:prSet presAssocID="{A33D0448-5017-4C3C-B309-F6E35F163FC7}" presName="negativeSpace" presStyleCnt="0"/>
      <dgm:spPr/>
    </dgm:pt>
    <dgm:pt modelId="{B7F9C343-1C79-4324-AEDE-62ED6B103A2F}" type="pres">
      <dgm:prSet presAssocID="{A33D0448-5017-4C3C-B309-F6E35F163FC7}" presName="childText" presStyleLbl="conFgAcc1" presStyleIdx="5" presStyleCnt="7">
        <dgm:presLayoutVars>
          <dgm:bulletEnabled val="1"/>
        </dgm:presLayoutVars>
      </dgm:prSet>
      <dgm:spPr>
        <a:ln>
          <a:solidFill>
            <a:schemeClr val="bg1"/>
          </a:solidFill>
        </a:ln>
      </dgm:spPr>
    </dgm:pt>
    <dgm:pt modelId="{8C749045-176E-4FEE-95AB-5D199A022CAF}" type="pres">
      <dgm:prSet presAssocID="{BBE8970E-C945-46A2-8832-78F3E1D633E1}" presName="spaceBetweenRectangles" presStyleCnt="0"/>
      <dgm:spPr/>
    </dgm:pt>
    <dgm:pt modelId="{C1EBB939-7CDD-404E-8802-7F1B8F36367B}" type="pres">
      <dgm:prSet presAssocID="{ED2B87B4-4784-4CAC-92BF-D12689772728}" presName="parentLin" presStyleCnt="0"/>
      <dgm:spPr/>
    </dgm:pt>
    <dgm:pt modelId="{E3AE2112-4090-4616-AA4E-14C6E8EE7D2A}" type="pres">
      <dgm:prSet presAssocID="{ED2B87B4-4784-4CAC-92BF-D12689772728}" presName="parentLeftMargin" presStyleLbl="node1" presStyleIdx="5" presStyleCnt="7"/>
      <dgm:spPr/>
    </dgm:pt>
    <dgm:pt modelId="{DE294B7C-04C3-4192-A0E5-264652E7BB1F}" type="pres">
      <dgm:prSet presAssocID="{ED2B87B4-4784-4CAC-92BF-D12689772728}" presName="parentText" presStyleLbl="node1" presStyleIdx="6" presStyleCnt="7">
        <dgm:presLayoutVars>
          <dgm:chMax val="0"/>
          <dgm:bulletEnabled val="1"/>
        </dgm:presLayoutVars>
      </dgm:prSet>
      <dgm:spPr/>
    </dgm:pt>
    <dgm:pt modelId="{1AF26948-0657-4B56-9E04-C958824E055C}" type="pres">
      <dgm:prSet presAssocID="{ED2B87B4-4784-4CAC-92BF-D12689772728}" presName="negativeSpace" presStyleCnt="0"/>
      <dgm:spPr/>
    </dgm:pt>
    <dgm:pt modelId="{C928A3DF-A65E-4EF7-A9D0-B9CC69EBDBA6}" type="pres">
      <dgm:prSet presAssocID="{ED2B87B4-4784-4CAC-92BF-D12689772728}" presName="childText" presStyleLbl="conFgAcc1" presStyleIdx="6" presStyleCnt="7">
        <dgm:presLayoutVars>
          <dgm:bulletEnabled val="1"/>
        </dgm:presLayoutVars>
      </dgm:prSet>
      <dgm:spPr>
        <a:ln>
          <a:solidFill>
            <a:schemeClr val="bg1"/>
          </a:solidFill>
        </a:ln>
      </dgm:spPr>
    </dgm:pt>
  </dgm:ptLst>
  <dgm:cxnLst>
    <dgm:cxn modelId="{4437A107-FDA5-4440-9330-C73809C5D16D}" type="presOf" srcId="{C3856DBA-A61F-45E2-A78E-528656EB0484}" destId="{5952E644-4C47-4856-AF85-220FFA4A8B92}" srcOrd="0" destOrd="0" presId="urn:microsoft.com/office/officeart/2005/8/layout/list1"/>
    <dgm:cxn modelId="{2D4B730F-DB58-4ED2-BE8C-46AF50A7A2C8}" type="presOf" srcId="{41BDBFC7-FB6D-4B04-81A7-328B14098BB8}" destId="{A516FB58-E6D4-4BF4-A262-7751FAD2C4C0}" srcOrd="1" destOrd="0" presId="urn:microsoft.com/office/officeart/2005/8/layout/list1"/>
    <dgm:cxn modelId="{60808C0F-183F-42F4-867C-7AB9C01FB747}" type="presOf" srcId="{A33D0448-5017-4C3C-B309-F6E35F163FC7}" destId="{FDA60231-AB16-49D4-944D-015488AC9C91}" srcOrd="1" destOrd="0" presId="urn:microsoft.com/office/officeart/2005/8/layout/list1"/>
    <dgm:cxn modelId="{7CE25F12-C1B8-44A9-8F97-5399FB95319E}" type="presOf" srcId="{1FDB65E3-0501-4191-8F23-F9EE785307AA}" destId="{9C78A700-54E6-42BA-AD1B-DEE0F3783172}" srcOrd="0" destOrd="0" presId="urn:microsoft.com/office/officeart/2005/8/layout/list1"/>
    <dgm:cxn modelId="{867E661A-76DF-41FE-BA63-4ABC605A311B}" type="presOf" srcId="{ADB16845-4A8B-4BEC-A94E-6778CA50FCBA}" destId="{C09643C3-B364-4EB8-9D37-77EFF120DED1}" srcOrd="1" destOrd="0" presId="urn:microsoft.com/office/officeart/2005/8/layout/list1"/>
    <dgm:cxn modelId="{8EB4941A-8A2D-4C48-83FD-082B77394FB6}" type="presOf" srcId="{8D0DD51A-A00F-41D0-9CE5-5FE676F4A048}" destId="{00237434-A343-4DD5-BBDE-BEC6E581E801}" srcOrd="0" destOrd="0" presId="urn:microsoft.com/office/officeart/2005/8/layout/list1"/>
    <dgm:cxn modelId="{2F77DF1B-A612-4342-BB6F-0A308996A985}" srcId="{8D0DD51A-A00F-41D0-9CE5-5FE676F4A048}" destId="{C3856DBA-A61F-45E2-A78E-528656EB0484}" srcOrd="0" destOrd="0" parTransId="{05B5A899-5BFC-433A-B520-C775F5D64A66}" sibTransId="{91A3D437-0CE9-4546-9BCA-14FD35C42BA1}"/>
    <dgm:cxn modelId="{13DC4B1E-2F9A-46C5-AE65-0E1065DFFF85}" type="presOf" srcId="{52FDC3A4-E84E-418B-93D0-4932F4E0D1B3}" destId="{154FB478-035C-4CD6-8452-E1512B3347C8}" srcOrd="0" destOrd="0" presId="urn:microsoft.com/office/officeart/2005/8/layout/list1"/>
    <dgm:cxn modelId="{58E2A634-3660-4050-B8F4-D979BFFD3DDB}" type="presOf" srcId="{C3856DBA-A61F-45E2-A78E-528656EB0484}" destId="{E9934951-01C2-4FCC-B507-7539D295A010}" srcOrd="1" destOrd="0" presId="urn:microsoft.com/office/officeart/2005/8/layout/list1"/>
    <dgm:cxn modelId="{A54AA75C-DDED-4FC9-B8FA-011C3FF399AC}" type="presOf" srcId="{ADB16845-4A8B-4BEC-A94E-6778CA50FCBA}" destId="{EF5893AD-00DF-461D-8004-A30CC26C90A8}" srcOrd="0" destOrd="0" presId="urn:microsoft.com/office/officeart/2005/8/layout/list1"/>
    <dgm:cxn modelId="{6160D75E-804B-4AC1-93D7-0BDA0CC4453F}" srcId="{ADB16845-4A8B-4BEC-A94E-6778CA50FCBA}" destId="{74E5E9BD-6D5E-48D7-907D-CC9CD1024501}" srcOrd="2" destOrd="0" parTransId="{F81B14D6-3F5C-4BA5-A3C0-B038C000808D}" sibTransId="{9DFAD21C-B3E6-4206-AED5-754B6E29BB64}"/>
    <dgm:cxn modelId="{F805496D-05B6-4EA2-AF3B-07C33CD298E3}" srcId="{8D0DD51A-A00F-41D0-9CE5-5FE676F4A048}" destId="{C3CEA9CF-9800-448F-8D74-2CAB133CCB35}" srcOrd="2" destOrd="0" parTransId="{0198EA2F-D895-4CA3-9A0A-BA2F2E9C7D02}" sibTransId="{5B1A221F-FFEC-47E9-AF8D-07CD33CA3542}"/>
    <dgm:cxn modelId="{15597354-0493-4D96-AC99-EE4944EF4A43}" type="presOf" srcId="{52FDC3A4-E84E-418B-93D0-4932F4E0D1B3}" destId="{10B60FC8-0BDC-44CC-A00B-982206DA81BF}" srcOrd="1" destOrd="0" presId="urn:microsoft.com/office/officeart/2005/8/layout/list1"/>
    <dgm:cxn modelId="{7A84E757-493D-44F7-B44F-E1D62E64BAD6}" type="presOf" srcId="{ED2B87B4-4784-4CAC-92BF-D12689772728}" destId="{E3AE2112-4090-4616-AA4E-14C6E8EE7D2A}" srcOrd="0" destOrd="0" presId="urn:microsoft.com/office/officeart/2005/8/layout/list1"/>
    <dgm:cxn modelId="{226A3558-BBEE-4A5A-9BD3-38E41DE3577E}" srcId="{8D0DD51A-A00F-41D0-9CE5-5FE676F4A048}" destId="{A33D0448-5017-4C3C-B309-F6E35F163FC7}" srcOrd="5" destOrd="0" parTransId="{A9CFBC37-C1E4-4A37-942C-A0D3913C8C3F}" sibTransId="{BBE8970E-C945-46A2-8832-78F3E1D633E1}"/>
    <dgm:cxn modelId="{30534B7A-A30E-42F8-A918-8BB27ED676DE}" type="presOf" srcId="{41BDBFC7-FB6D-4B04-81A7-328B14098BB8}" destId="{841FBE22-DA76-4BE8-A92E-0D69D68D9BF0}" srcOrd="0" destOrd="0" presId="urn:microsoft.com/office/officeart/2005/8/layout/list1"/>
    <dgm:cxn modelId="{DA72BB7D-30A4-49D0-A448-AAC389FEFD33}" type="presOf" srcId="{C3CEA9CF-9800-448F-8D74-2CAB133CCB35}" destId="{538BD13D-1699-4FF5-8591-846F159C877C}" srcOrd="0" destOrd="0" presId="urn:microsoft.com/office/officeart/2005/8/layout/list1"/>
    <dgm:cxn modelId="{11E50599-4F43-4574-A612-93C928503AF7}" srcId="{ADB16845-4A8B-4BEC-A94E-6778CA50FCBA}" destId="{B6062C6E-6D5E-4C93-9080-67FD18DF2C26}" srcOrd="1" destOrd="0" parTransId="{1B0B8060-B737-4609-AF33-E41145E58958}" sibTransId="{FB0398D6-5F7A-4086-B4E8-287757EEB21A}"/>
    <dgm:cxn modelId="{0653C89A-1592-49E4-8674-2E400A70C43D}" srcId="{8D0DD51A-A00F-41D0-9CE5-5FE676F4A048}" destId="{ADB16845-4A8B-4BEC-A94E-6778CA50FCBA}" srcOrd="1" destOrd="0" parTransId="{02D9F3D8-D5DE-4186-B99D-F6552F45E0FA}" sibTransId="{CCAB1C7B-384F-4FDA-92F8-C185FCFD079B}"/>
    <dgm:cxn modelId="{583213B2-4F58-4F1F-8E91-4176F13ED739}" srcId="{8D0DD51A-A00F-41D0-9CE5-5FE676F4A048}" destId="{ED2B87B4-4784-4CAC-92BF-D12689772728}" srcOrd="6" destOrd="0" parTransId="{6A03C658-21B9-4DA8-9237-93B9348BF59F}" sibTransId="{9028C7DA-7759-4A7D-8F31-9578E0AC94AC}"/>
    <dgm:cxn modelId="{39C102BB-A173-4127-A925-671F416AFC78}" srcId="{ADB16845-4A8B-4BEC-A94E-6778CA50FCBA}" destId="{1FDB65E3-0501-4191-8F23-F9EE785307AA}" srcOrd="0" destOrd="0" parTransId="{53B48B90-FC2C-4FEC-A04E-0DEE422DC8DB}" sibTransId="{F91AC727-BAE5-4C51-A2B4-1278F9818826}"/>
    <dgm:cxn modelId="{DBD9A3BC-C27C-4D8C-90DA-EDB761B86561}" type="presOf" srcId="{B6062C6E-6D5E-4C93-9080-67FD18DF2C26}" destId="{9C78A700-54E6-42BA-AD1B-DEE0F3783172}" srcOrd="0" destOrd="1" presId="urn:microsoft.com/office/officeart/2005/8/layout/list1"/>
    <dgm:cxn modelId="{D0134DBD-03DD-477C-881A-C486088BF1E1}" type="presOf" srcId="{A33D0448-5017-4C3C-B309-F6E35F163FC7}" destId="{13605C8B-ABD9-4DDB-A433-52FE5DC13EB5}" srcOrd="0" destOrd="0" presId="urn:microsoft.com/office/officeart/2005/8/layout/list1"/>
    <dgm:cxn modelId="{257489BD-8E1F-40C8-9582-F581200A1808}" srcId="{8D0DD51A-A00F-41D0-9CE5-5FE676F4A048}" destId="{41BDBFC7-FB6D-4B04-81A7-328B14098BB8}" srcOrd="3" destOrd="0" parTransId="{973E379C-53FC-46A7-B391-582344C6AE14}" sibTransId="{EEC68BEF-A18A-4B0F-A7F9-9EF27BC793E8}"/>
    <dgm:cxn modelId="{03E392C2-B6B1-4F0E-8952-DA2743D81CEE}" type="presOf" srcId="{74E5E9BD-6D5E-48D7-907D-CC9CD1024501}" destId="{9C78A700-54E6-42BA-AD1B-DEE0F3783172}" srcOrd="0" destOrd="2" presId="urn:microsoft.com/office/officeart/2005/8/layout/list1"/>
    <dgm:cxn modelId="{66D7BAC2-1E8A-4A50-B051-C3C212E9FF53}" type="presOf" srcId="{ED2B87B4-4784-4CAC-92BF-D12689772728}" destId="{DE294B7C-04C3-4192-A0E5-264652E7BB1F}" srcOrd="1" destOrd="0" presId="urn:microsoft.com/office/officeart/2005/8/layout/list1"/>
    <dgm:cxn modelId="{2725AEF1-E536-41CA-99F8-3C1A1D4B8934}" type="presOf" srcId="{C3CEA9CF-9800-448F-8D74-2CAB133CCB35}" destId="{0DE63E71-F475-4200-AD8E-EB73E377ADDA}" srcOrd="1" destOrd="0" presId="urn:microsoft.com/office/officeart/2005/8/layout/list1"/>
    <dgm:cxn modelId="{665614FC-3F62-4707-AF69-0B68E6841EF7}" srcId="{8D0DD51A-A00F-41D0-9CE5-5FE676F4A048}" destId="{52FDC3A4-E84E-418B-93D0-4932F4E0D1B3}" srcOrd="4" destOrd="0" parTransId="{3FF71B27-24BB-4D84-AD50-C7771D205B4F}" sibTransId="{A1FD0C41-0AD4-4179-A061-7287A59C0BA0}"/>
    <dgm:cxn modelId="{15392DFD-EB61-4B4C-B425-6BEC39D69BCA}" type="presParOf" srcId="{00237434-A343-4DD5-BBDE-BEC6E581E801}" destId="{EBF98626-CD19-4E2D-8DAF-7BD4F133889B}" srcOrd="0" destOrd="0" presId="urn:microsoft.com/office/officeart/2005/8/layout/list1"/>
    <dgm:cxn modelId="{42EB270B-5938-45DD-993B-D24C8B07B4F8}" type="presParOf" srcId="{EBF98626-CD19-4E2D-8DAF-7BD4F133889B}" destId="{5952E644-4C47-4856-AF85-220FFA4A8B92}" srcOrd="0" destOrd="0" presId="urn:microsoft.com/office/officeart/2005/8/layout/list1"/>
    <dgm:cxn modelId="{AA1C2F72-15C3-4C1A-A2EA-F9681308376D}" type="presParOf" srcId="{EBF98626-CD19-4E2D-8DAF-7BD4F133889B}" destId="{E9934951-01C2-4FCC-B507-7539D295A010}" srcOrd="1" destOrd="0" presId="urn:microsoft.com/office/officeart/2005/8/layout/list1"/>
    <dgm:cxn modelId="{F0F05C6C-E2C5-4261-A31A-9210FB0C3718}" type="presParOf" srcId="{00237434-A343-4DD5-BBDE-BEC6E581E801}" destId="{CC01E8BB-6712-4A67-BE79-AFD0511921D9}" srcOrd="1" destOrd="0" presId="urn:microsoft.com/office/officeart/2005/8/layout/list1"/>
    <dgm:cxn modelId="{C17166D7-59C1-418A-AA00-5F9B768D1CF1}" type="presParOf" srcId="{00237434-A343-4DD5-BBDE-BEC6E581E801}" destId="{35A3AB8A-A034-4A36-91A8-A78F0B5E5386}" srcOrd="2" destOrd="0" presId="urn:microsoft.com/office/officeart/2005/8/layout/list1"/>
    <dgm:cxn modelId="{05EB2F67-5AD9-461B-83FA-914FAEF898DC}" type="presParOf" srcId="{00237434-A343-4DD5-BBDE-BEC6E581E801}" destId="{C18FE710-F664-47EC-A3B3-E36E0739E349}" srcOrd="3" destOrd="0" presId="urn:microsoft.com/office/officeart/2005/8/layout/list1"/>
    <dgm:cxn modelId="{C4081929-08FF-4909-ABC6-3960CE9EA7C2}" type="presParOf" srcId="{00237434-A343-4DD5-BBDE-BEC6E581E801}" destId="{4CFE0EAF-4CDD-4E32-BEBF-98C06898142F}" srcOrd="4" destOrd="0" presId="urn:microsoft.com/office/officeart/2005/8/layout/list1"/>
    <dgm:cxn modelId="{C10FB906-BE81-4030-AECC-49CA4FB9B116}" type="presParOf" srcId="{4CFE0EAF-4CDD-4E32-BEBF-98C06898142F}" destId="{EF5893AD-00DF-461D-8004-A30CC26C90A8}" srcOrd="0" destOrd="0" presId="urn:microsoft.com/office/officeart/2005/8/layout/list1"/>
    <dgm:cxn modelId="{DF13A42E-E9F8-4ABC-B944-9225329C35CC}" type="presParOf" srcId="{4CFE0EAF-4CDD-4E32-BEBF-98C06898142F}" destId="{C09643C3-B364-4EB8-9D37-77EFF120DED1}" srcOrd="1" destOrd="0" presId="urn:microsoft.com/office/officeart/2005/8/layout/list1"/>
    <dgm:cxn modelId="{8D81BCC2-AAB8-4034-BBD7-D293667BB416}" type="presParOf" srcId="{00237434-A343-4DD5-BBDE-BEC6E581E801}" destId="{5A88D922-6296-4EEB-A1E0-5A31F1D442DE}" srcOrd="5" destOrd="0" presId="urn:microsoft.com/office/officeart/2005/8/layout/list1"/>
    <dgm:cxn modelId="{8F3C937D-9C68-4F9E-BD30-5DD9AA68B732}" type="presParOf" srcId="{00237434-A343-4DD5-BBDE-BEC6E581E801}" destId="{9C78A700-54E6-42BA-AD1B-DEE0F3783172}" srcOrd="6" destOrd="0" presId="urn:microsoft.com/office/officeart/2005/8/layout/list1"/>
    <dgm:cxn modelId="{556ECCA9-B39D-436F-82B2-6F304153D2D5}" type="presParOf" srcId="{00237434-A343-4DD5-BBDE-BEC6E581E801}" destId="{DDC01070-A3E4-4043-B18B-2A0E6EAD3138}" srcOrd="7" destOrd="0" presId="urn:microsoft.com/office/officeart/2005/8/layout/list1"/>
    <dgm:cxn modelId="{DE313C3D-E409-470C-A00D-49AA712E31FD}" type="presParOf" srcId="{00237434-A343-4DD5-BBDE-BEC6E581E801}" destId="{A0021806-8547-408A-B5C8-7E55C55DC7D8}" srcOrd="8" destOrd="0" presId="urn:microsoft.com/office/officeart/2005/8/layout/list1"/>
    <dgm:cxn modelId="{1E50ED5B-8770-4AA7-A5C0-849AE2471955}" type="presParOf" srcId="{A0021806-8547-408A-B5C8-7E55C55DC7D8}" destId="{538BD13D-1699-4FF5-8591-846F159C877C}" srcOrd="0" destOrd="0" presId="urn:microsoft.com/office/officeart/2005/8/layout/list1"/>
    <dgm:cxn modelId="{36EB8D45-42ED-47AA-AF2E-6636176CDF1B}" type="presParOf" srcId="{A0021806-8547-408A-B5C8-7E55C55DC7D8}" destId="{0DE63E71-F475-4200-AD8E-EB73E377ADDA}" srcOrd="1" destOrd="0" presId="urn:microsoft.com/office/officeart/2005/8/layout/list1"/>
    <dgm:cxn modelId="{46D6E1D2-5243-4E87-9E49-58F62A690746}" type="presParOf" srcId="{00237434-A343-4DD5-BBDE-BEC6E581E801}" destId="{57A4BF9A-930E-4020-9AE3-25B9D5D414EA}" srcOrd="9" destOrd="0" presId="urn:microsoft.com/office/officeart/2005/8/layout/list1"/>
    <dgm:cxn modelId="{E1BBE427-B1F6-4E8B-BFCB-EFBF5FB722C6}" type="presParOf" srcId="{00237434-A343-4DD5-BBDE-BEC6E581E801}" destId="{A3E0CEF9-2CA5-406C-863A-A7D337E9F651}" srcOrd="10" destOrd="0" presId="urn:microsoft.com/office/officeart/2005/8/layout/list1"/>
    <dgm:cxn modelId="{284565C6-5229-45D1-A07D-ECB972DEF8FC}" type="presParOf" srcId="{00237434-A343-4DD5-BBDE-BEC6E581E801}" destId="{61A35506-B537-480A-8CEE-89686538DAA0}" srcOrd="11" destOrd="0" presId="urn:microsoft.com/office/officeart/2005/8/layout/list1"/>
    <dgm:cxn modelId="{4299AFDB-07E2-4B5D-A00D-3A3F823C619A}" type="presParOf" srcId="{00237434-A343-4DD5-BBDE-BEC6E581E801}" destId="{A08CBD81-9F17-45CA-8DE0-DE9C9880E835}" srcOrd="12" destOrd="0" presId="urn:microsoft.com/office/officeart/2005/8/layout/list1"/>
    <dgm:cxn modelId="{8A18A5B0-8BC6-4C66-92C0-5EE4E3506828}" type="presParOf" srcId="{A08CBD81-9F17-45CA-8DE0-DE9C9880E835}" destId="{841FBE22-DA76-4BE8-A92E-0D69D68D9BF0}" srcOrd="0" destOrd="0" presId="urn:microsoft.com/office/officeart/2005/8/layout/list1"/>
    <dgm:cxn modelId="{49E02E36-F57C-4351-9C46-E2BE0B864CED}" type="presParOf" srcId="{A08CBD81-9F17-45CA-8DE0-DE9C9880E835}" destId="{A516FB58-E6D4-4BF4-A262-7751FAD2C4C0}" srcOrd="1" destOrd="0" presId="urn:microsoft.com/office/officeart/2005/8/layout/list1"/>
    <dgm:cxn modelId="{1434CF5B-749B-45A7-A0EC-282A39C5A113}" type="presParOf" srcId="{00237434-A343-4DD5-BBDE-BEC6E581E801}" destId="{3DDA2FA7-5959-47D7-9278-3799F1C13703}" srcOrd="13" destOrd="0" presId="urn:microsoft.com/office/officeart/2005/8/layout/list1"/>
    <dgm:cxn modelId="{ADD260CC-8C15-45AF-9DEA-A92FD0C2C86A}" type="presParOf" srcId="{00237434-A343-4DD5-BBDE-BEC6E581E801}" destId="{7C91A240-4E50-49E4-8FDB-58F1A105B0A9}" srcOrd="14" destOrd="0" presId="urn:microsoft.com/office/officeart/2005/8/layout/list1"/>
    <dgm:cxn modelId="{F864575C-5496-4259-BC7D-F73AAC17A65C}" type="presParOf" srcId="{00237434-A343-4DD5-BBDE-BEC6E581E801}" destId="{52957BFD-6355-4382-B074-DC30CA586DAD}" srcOrd="15" destOrd="0" presId="urn:microsoft.com/office/officeart/2005/8/layout/list1"/>
    <dgm:cxn modelId="{4F4C13AC-4277-4C19-815A-2C9296B5A456}" type="presParOf" srcId="{00237434-A343-4DD5-BBDE-BEC6E581E801}" destId="{4B60495B-72A4-4FC6-A5B3-F72FBE349A0E}" srcOrd="16" destOrd="0" presId="urn:microsoft.com/office/officeart/2005/8/layout/list1"/>
    <dgm:cxn modelId="{4A356EB9-E01B-41D8-A212-CED378B4086E}" type="presParOf" srcId="{4B60495B-72A4-4FC6-A5B3-F72FBE349A0E}" destId="{154FB478-035C-4CD6-8452-E1512B3347C8}" srcOrd="0" destOrd="0" presId="urn:microsoft.com/office/officeart/2005/8/layout/list1"/>
    <dgm:cxn modelId="{49DCE505-22C1-44A5-B6C3-13EEA29946AD}" type="presParOf" srcId="{4B60495B-72A4-4FC6-A5B3-F72FBE349A0E}" destId="{10B60FC8-0BDC-44CC-A00B-982206DA81BF}" srcOrd="1" destOrd="0" presId="urn:microsoft.com/office/officeart/2005/8/layout/list1"/>
    <dgm:cxn modelId="{D3AA4E07-01D6-4303-89FA-901A024FBE80}" type="presParOf" srcId="{00237434-A343-4DD5-BBDE-BEC6E581E801}" destId="{A2960AED-F327-4AD0-9541-1BFDEE613CB2}" srcOrd="17" destOrd="0" presId="urn:microsoft.com/office/officeart/2005/8/layout/list1"/>
    <dgm:cxn modelId="{1BB273DB-DE6E-45C5-B92F-C9794816DE90}" type="presParOf" srcId="{00237434-A343-4DD5-BBDE-BEC6E581E801}" destId="{98E1EFFC-961B-4F29-9DFB-DF805226DEB4}" srcOrd="18" destOrd="0" presId="urn:microsoft.com/office/officeart/2005/8/layout/list1"/>
    <dgm:cxn modelId="{D2B0EB29-E83D-4F8F-ADD8-2EEDC0F004AF}" type="presParOf" srcId="{00237434-A343-4DD5-BBDE-BEC6E581E801}" destId="{0BE717BF-5AC6-4CCB-B41E-D6FC9B12CEED}" srcOrd="19" destOrd="0" presId="urn:microsoft.com/office/officeart/2005/8/layout/list1"/>
    <dgm:cxn modelId="{930E9210-DDED-4ED9-8345-B465430D3964}" type="presParOf" srcId="{00237434-A343-4DD5-BBDE-BEC6E581E801}" destId="{5F3F9406-57A8-49DC-A54C-7820C1F52A91}" srcOrd="20" destOrd="0" presId="urn:microsoft.com/office/officeart/2005/8/layout/list1"/>
    <dgm:cxn modelId="{D2A1E4BA-7A33-467A-86B8-CC9360478140}" type="presParOf" srcId="{5F3F9406-57A8-49DC-A54C-7820C1F52A91}" destId="{13605C8B-ABD9-4DDB-A433-52FE5DC13EB5}" srcOrd="0" destOrd="0" presId="urn:microsoft.com/office/officeart/2005/8/layout/list1"/>
    <dgm:cxn modelId="{A20B43C1-5258-4EBF-B4DA-BC95C597CF15}" type="presParOf" srcId="{5F3F9406-57A8-49DC-A54C-7820C1F52A91}" destId="{FDA60231-AB16-49D4-944D-015488AC9C91}" srcOrd="1" destOrd="0" presId="urn:microsoft.com/office/officeart/2005/8/layout/list1"/>
    <dgm:cxn modelId="{4A61DAB7-3D3E-4693-BD8C-FED1D3A7E798}" type="presParOf" srcId="{00237434-A343-4DD5-BBDE-BEC6E581E801}" destId="{4D0E3D13-CE1E-47D3-96FB-7AF339BDEF77}" srcOrd="21" destOrd="0" presId="urn:microsoft.com/office/officeart/2005/8/layout/list1"/>
    <dgm:cxn modelId="{82407A86-9E96-4E16-9050-7EC89A492595}" type="presParOf" srcId="{00237434-A343-4DD5-BBDE-BEC6E581E801}" destId="{B7F9C343-1C79-4324-AEDE-62ED6B103A2F}" srcOrd="22" destOrd="0" presId="urn:microsoft.com/office/officeart/2005/8/layout/list1"/>
    <dgm:cxn modelId="{380C0779-D639-4CDE-BA3D-67D66F120026}" type="presParOf" srcId="{00237434-A343-4DD5-BBDE-BEC6E581E801}" destId="{8C749045-176E-4FEE-95AB-5D199A022CAF}" srcOrd="23" destOrd="0" presId="urn:microsoft.com/office/officeart/2005/8/layout/list1"/>
    <dgm:cxn modelId="{07CD782E-03E3-4D10-B731-D328F8BE8B27}" type="presParOf" srcId="{00237434-A343-4DD5-BBDE-BEC6E581E801}" destId="{C1EBB939-7CDD-404E-8802-7F1B8F36367B}" srcOrd="24" destOrd="0" presId="urn:microsoft.com/office/officeart/2005/8/layout/list1"/>
    <dgm:cxn modelId="{99BA2BF8-59E5-4D04-86FF-C9DE32A162C6}" type="presParOf" srcId="{C1EBB939-7CDD-404E-8802-7F1B8F36367B}" destId="{E3AE2112-4090-4616-AA4E-14C6E8EE7D2A}" srcOrd="0" destOrd="0" presId="urn:microsoft.com/office/officeart/2005/8/layout/list1"/>
    <dgm:cxn modelId="{41DD5058-8ACB-4416-B150-F95EF18E362A}" type="presParOf" srcId="{C1EBB939-7CDD-404E-8802-7F1B8F36367B}" destId="{DE294B7C-04C3-4192-A0E5-264652E7BB1F}" srcOrd="1" destOrd="0" presId="urn:microsoft.com/office/officeart/2005/8/layout/list1"/>
    <dgm:cxn modelId="{29100671-BC40-44D9-B258-3A8DCE658727}" type="presParOf" srcId="{00237434-A343-4DD5-BBDE-BEC6E581E801}" destId="{1AF26948-0657-4B56-9E04-C958824E055C}" srcOrd="25" destOrd="0" presId="urn:microsoft.com/office/officeart/2005/8/layout/list1"/>
    <dgm:cxn modelId="{C113A0F6-B591-4303-B461-7FB7CC4EBD7E}" type="presParOf" srcId="{00237434-A343-4DD5-BBDE-BEC6E581E801}" destId="{C928A3DF-A65E-4EF7-A9D0-B9CC69EBDBA6}" srcOrd="2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CA1FD3-C05E-4F90-96B8-42069D97EA79}">
      <dsp:nvSpPr>
        <dsp:cNvPr id="0" name=""/>
        <dsp:cNvSpPr/>
      </dsp:nvSpPr>
      <dsp:spPr>
        <a:xfrm>
          <a:off x="0" y="12032"/>
          <a:ext cx="10894292" cy="879840"/>
        </a:xfrm>
        <a:prstGeom prst="roundRect">
          <a:avLst/>
        </a:prstGeom>
        <a:solidFill>
          <a:srgbClr val="007CB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a:t>Intended use</a:t>
          </a:r>
          <a:endParaRPr lang="en-US" sz="1800" kern="1200"/>
        </a:p>
      </dsp:txBody>
      <dsp:txXfrm>
        <a:off x="42950" y="54982"/>
        <a:ext cx="10808392" cy="793940"/>
      </dsp:txXfrm>
    </dsp:sp>
    <dsp:sp modelId="{25123FA6-08C5-4A19-8BD0-158C96AE9A8B}">
      <dsp:nvSpPr>
        <dsp:cNvPr id="0" name=""/>
        <dsp:cNvSpPr/>
      </dsp:nvSpPr>
      <dsp:spPr>
        <a:xfrm>
          <a:off x="0" y="891873"/>
          <a:ext cx="10894292" cy="778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5894" tIns="17780" rIns="99568" bIns="17780" numCol="1" spcCol="1270" anchor="t" anchorCtr="0">
          <a:noAutofit/>
        </a:bodyPr>
        <a:lstStyle/>
        <a:p>
          <a:pPr marL="114300" lvl="1" indent="-114300" algn="l" defTabSz="622300" rtl="0">
            <a:lnSpc>
              <a:spcPct val="90000"/>
            </a:lnSpc>
            <a:spcBef>
              <a:spcPct val="0"/>
            </a:spcBef>
            <a:spcAft>
              <a:spcPct val="20000"/>
            </a:spcAft>
            <a:buChar char="•"/>
          </a:pPr>
          <a:r>
            <a:rPr lang="en-US" sz="1400" kern="1200"/>
            <a:t>The general purpose of the device or its function, which encompasses the indications for </a:t>
          </a:r>
          <a:r>
            <a:rPr lang="en-US" sz="1400" b="1" kern="1200">
              <a:latin typeface="Calibri"/>
            </a:rPr>
            <a:t>use</a:t>
          </a:r>
          <a:endParaRPr lang="en-US" sz="1400" b="0" kern="1200">
            <a:latin typeface="Calibri"/>
          </a:endParaRPr>
        </a:p>
      </dsp:txBody>
      <dsp:txXfrm>
        <a:off x="0" y="891873"/>
        <a:ext cx="10894292" cy="778320"/>
      </dsp:txXfrm>
    </dsp:sp>
    <dsp:sp modelId="{72C56D5E-C398-448F-B810-FDC9BC2F79DB}">
      <dsp:nvSpPr>
        <dsp:cNvPr id="0" name=""/>
        <dsp:cNvSpPr/>
      </dsp:nvSpPr>
      <dsp:spPr>
        <a:xfrm>
          <a:off x="0" y="1670193"/>
          <a:ext cx="10894292" cy="879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a:latin typeface="+mn-lt"/>
            </a:rPr>
            <a:t>Manufacturers (Manufacturers, Original Equipment Manufacturers (OEMs), or Remanufacturers)</a:t>
          </a:r>
          <a:endParaRPr lang="en-US" sz="1800" kern="1200">
            <a:latin typeface="+mn-lt"/>
          </a:endParaRPr>
        </a:p>
      </dsp:txBody>
      <dsp:txXfrm>
        <a:off x="42950" y="1713143"/>
        <a:ext cx="10808392" cy="793940"/>
      </dsp:txXfrm>
    </dsp:sp>
    <dsp:sp modelId="{921FAA44-D8C7-4EFA-ADB5-0E8CD36AAE40}">
      <dsp:nvSpPr>
        <dsp:cNvPr id="0" name=""/>
        <dsp:cNvSpPr/>
      </dsp:nvSpPr>
      <dsp:spPr>
        <a:xfrm>
          <a:off x="0" y="2550033"/>
          <a:ext cx="10894292" cy="10701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5894"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US" sz="1400" kern="1200"/>
            <a:t>A manufacturer is any person who designs, manufactures, fabricates, assembles, or processes a finished device. A remanufacturer is any person who processes, conditions, renovates, repackages, restores, or does any other act to a finished device that significantly changes the finished device’s performance or safety specifications, or intended use. The FDA considers remanufacturers to be manufacturers. For electronic products, a manufacturer is any person engaged in the business of manufacturing, assembling, or importing electronic products</a:t>
          </a:r>
        </a:p>
        <a:p>
          <a:pPr marL="114300" lvl="1" indent="-114300" algn="l" defTabSz="622300">
            <a:lnSpc>
              <a:spcPct val="90000"/>
            </a:lnSpc>
            <a:spcBef>
              <a:spcPct val="0"/>
            </a:spcBef>
            <a:spcAft>
              <a:spcPct val="20000"/>
            </a:spcAft>
            <a:buChar char="•"/>
          </a:pPr>
          <a:endParaRPr lang="en-US" sz="1400" kern="1200"/>
        </a:p>
      </dsp:txBody>
      <dsp:txXfrm>
        <a:off x="0" y="2550033"/>
        <a:ext cx="10894292" cy="1070190"/>
      </dsp:txXfrm>
    </dsp:sp>
    <dsp:sp modelId="{B2A07D84-1D80-492F-878A-2E1E7E056C67}">
      <dsp:nvSpPr>
        <dsp:cNvPr id="0" name=""/>
        <dsp:cNvSpPr/>
      </dsp:nvSpPr>
      <dsp:spPr>
        <a:xfrm>
          <a:off x="0" y="3620222"/>
          <a:ext cx="10894292" cy="879840"/>
        </a:xfrm>
        <a:prstGeom prst="roundRect">
          <a:avLst/>
        </a:prstGeom>
        <a:solidFill>
          <a:srgbClr val="007CB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a:t>Performance specifications</a:t>
          </a:r>
        </a:p>
      </dsp:txBody>
      <dsp:txXfrm>
        <a:off x="42950" y="3663172"/>
        <a:ext cx="10808392" cy="793940"/>
      </dsp:txXfrm>
    </dsp:sp>
    <dsp:sp modelId="{8A3C4DF6-2B18-45FF-B7D9-DACAB32E2259}">
      <dsp:nvSpPr>
        <dsp:cNvPr id="0" name=""/>
        <dsp:cNvSpPr/>
      </dsp:nvSpPr>
      <dsp:spPr>
        <a:xfrm>
          <a:off x="0" y="4500062"/>
          <a:ext cx="10894292" cy="778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5894"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US" sz="1400" kern="1200"/>
            <a:t>The performance characteristics of a device established by the OEM for the device to perform as intended, including those listed in device labeling or in finished product release specifications. Some examples include measurement accuracy, output accuracy, energy output level, and stability criteria</a:t>
          </a:r>
          <a:endParaRPr lang="en-US" sz="1400" b="1" kern="1200"/>
        </a:p>
      </dsp:txBody>
      <dsp:txXfrm>
        <a:off x="0" y="4500062"/>
        <a:ext cx="10894292" cy="7783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71B004-A2EC-4C71-B072-126F592C4F09}">
      <dsp:nvSpPr>
        <dsp:cNvPr id="0" name=""/>
        <dsp:cNvSpPr/>
      </dsp:nvSpPr>
      <dsp:spPr>
        <a:xfrm>
          <a:off x="0" y="12032"/>
          <a:ext cx="10894292" cy="879840"/>
        </a:xfrm>
        <a:prstGeom prst="roundRect">
          <a:avLst/>
        </a:prstGeom>
        <a:solidFill>
          <a:srgbClr val="007CB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a:t>Recondition, Refurbish or Rebuild</a:t>
          </a:r>
        </a:p>
      </dsp:txBody>
      <dsp:txXfrm>
        <a:off x="42950" y="54982"/>
        <a:ext cx="10808392" cy="793940"/>
      </dsp:txXfrm>
    </dsp:sp>
    <dsp:sp modelId="{74FC1251-3571-4EE5-AFAD-68123E606721}">
      <dsp:nvSpPr>
        <dsp:cNvPr id="0" name=""/>
        <dsp:cNvSpPr/>
      </dsp:nvSpPr>
      <dsp:spPr>
        <a:xfrm>
          <a:off x="0" y="891873"/>
          <a:ext cx="10894292" cy="778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5894"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US" sz="1400" kern="1200"/>
            <a:t>Restores a medical device to the OEM’s original specifications or to be “like new.” The device may be brought to current specifications if the changes made to the device do not significantly change the finished device’s performance or safety specifications, or intended use. These activities include repair of components, installation of OEM provided updates and upgrades, and replacement of worn parts</a:t>
          </a:r>
        </a:p>
      </dsp:txBody>
      <dsp:txXfrm>
        <a:off x="0" y="891873"/>
        <a:ext cx="10894292" cy="778320"/>
      </dsp:txXfrm>
    </dsp:sp>
    <dsp:sp modelId="{AA148D71-6184-4389-9080-1AD2953C4DBB}">
      <dsp:nvSpPr>
        <dsp:cNvPr id="0" name=""/>
        <dsp:cNvSpPr/>
      </dsp:nvSpPr>
      <dsp:spPr>
        <a:xfrm>
          <a:off x="0" y="1670193"/>
          <a:ext cx="10894292" cy="879840"/>
        </a:xfrm>
        <a:prstGeom prst="roundRect">
          <a:avLst/>
        </a:prstGeom>
        <a:solidFill>
          <a:srgbClr val="007CB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a:t>Remanufacture</a:t>
          </a:r>
        </a:p>
      </dsp:txBody>
      <dsp:txXfrm>
        <a:off x="42950" y="1713143"/>
        <a:ext cx="10808392" cy="793940"/>
      </dsp:txXfrm>
    </dsp:sp>
    <dsp:sp modelId="{5BF88A9C-7B4B-4355-B1ED-767922B4D1B6}">
      <dsp:nvSpPr>
        <dsp:cNvPr id="0" name=""/>
        <dsp:cNvSpPr/>
      </dsp:nvSpPr>
      <dsp:spPr>
        <a:xfrm>
          <a:off x="0" y="2572988"/>
          <a:ext cx="10894292" cy="18485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5894"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US" sz="1400" kern="1200"/>
            <a:t>Process, condition, renovate, repackage, restore, or any other act done to a finished device that significantly changes the finished device’s performance or safety specifications, or intended use</a:t>
          </a:r>
        </a:p>
        <a:p>
          <a:pPr marL="114300" lvl="1" indent="-114300" algn="l" defTabSz="622300">
            <a:lnSpc>
              <a:spcPct val="90000"/>
            </a:lnSpc>
            <a:spcBef>
              <a:spcPct val="0"/>
            </a:spcBef>
            <a:spcAft>
              <a:spcPct val="20000"/>
            </a:spcAft>
            <a:buChar char="•"/>
          </a:pPr>
          <a:endParaRPr lang="en-US" sz="1400" kern="1200"/>
        </a:p>
        <a:p>
          <a:pPr marL="114300" lvl="1" indent="-114300" algn="l" defTabSz="622300">
            <a:lnSpc>
              <a:spcPct val="90000"/>
            </a:lnSpc>
            <a:spcBef>
              <a:spcPct val="0"/>
            </a:spcBef>
            <a:spcAft>
              <a:spcPct val="20000"/>
            </a:spcAft>
            <a:buChar char="•"/>
          </a:pPr>
          <a:endParaRPr lang="en-US" sz="1400" kern="1200"/>
        </a:p>
        <a:p>
          <a:pPr marL="114300" lvl="1" indent="-114300" algn="l" defTabSz="622300">
            <a:lnSpc>
              <a:spcPct val="90000"/>
            </a:lnSpc>
            <a:spcBef>
              <a:spcPct val="0"/>
            </a:spcBef>
            <a:spcAft>
              <a:spcPct val="20000"/>
            </a:spcAft>
            <a:buChar char="•"/>
          </a:pPr>
          <a:endParaRPr lang="en-US" sz="1400" kern="1200"/>
        </a:p>
        <a:p>
          <a:pPr marL="114300" lvl="1" indent="-114300" algn="l" defTabSz="622300">
            <a:lnSpc>
              <a:spcPct val="90000"/>
            </a:lnSpc>
            <a:spcBef>
              <a:spcPct val="0"/>
            </a:spcBef>
            <a:spcAft>
              <a:spcPct val="20000"/>
            </a:spcAft>
            <a:buChar char="•"/>
          </a:pPr>
          <a:endParaRPr lang="en-US" sz="1400" kern="1200"/>
        </a:p>
        <a:p>
          <a:pPr marL="114300" lvl="1" indent="-114300" algn="l" defTabSz="622300">
            <a:lnSpc>
              <a:spcPct val="90000"/>
            </a:lnSpc>
            <a:spcBef>
              <a:spcPct val="0"/>
            </a:spcBef>
            <a:spcAft>
              <a:spcPct val="20000"/>
            </a:spcAft>
            <a:buChar char="•"/>
          </a:pPr>
          <a:r>
            <a:rPr lang="en-US" sz="1400" kern="1200"/>
            <a:t>A type of servicing that returns a component to original specifications, including replacing non-working components or parts outside of routine or periodic upkeep for the current owner of the device</a:t>
          </a:r>
        </a:p>
      </dsp:txBody>
      <dsp:txXfrm>
        <a:off x="0" y="2572988"/>
        <a:ext cx="10894292" cy="1848510"/>
      </dsp:txXfrm>
    </dsp:sp>
    <dsp:sp modelId="{348D0E61-3F61-481B-86A6-80FC1233F69E}">
      <dsp:nvSpPr>
        <dsp:cNvPr id="0" name=""/>
        <dsp:cNvSpPr/>
      </dsp:nvSpPr>
      <dsp:spPr>
        <a:xfrm>
          <a:off x="0" y="3088744"/>
          <a:ext cx="10894292" cy="879840"/>
        </a:xfrm>
        <a:prstGeom prst="roundRect">
          <a:avLst/>
        </a:prstGeom>
        <a:solidFill>
          <a:srgbClr val="007CBA"/>
        </a:solidFill>
        <a:ln w="25400" cap="flat" cmpd="sng" algn="ctr">
          <a:solidFill>
            <a:srgbClr val="007CB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a:t>Repair</a:t>
          </a:r>
        </a:p>
      </dsp:txBody>
      <dsp:txXfrm>
        <a:off x="42950" y="3131694"/>
        <a:ext cx="10808392" cy="7939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4219BA-B395-4650-853A-1BE3D1B3C12F}">
      <dsp:nvSpPr>
        <dsp:cNvPr id="0" name=""/>
        <dsp:cNvSpPr/>
      </dsp:nvSpPr>
      <dsp:spPr>
        <a:xfrm>
          <a:off x="0" y="51183"/>
          <a:ext cx="10894292" cy="503685"/>
        </a:xfrm>
        <a:prstGeom prst="roundRect">
          <a:avLst/>
        </a:prstGeom>
        <a:solidFill>
          <a:srgbClr val="007CBA"/>
        </a:solidFill>
        <a:ln w="25400" cap="flat" cmpd="sng" algn="ctr">
          <a:solidFill>
            <a:srgbClr val="007CB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b="1" kern="1200"/>
            <a:t>Reprocessing</a:t>
          </a:r>
        </a:p>
      </dsp:txBody>
      <dsp:txXfrm>
        <a:off x="24588" y="75771"/>
        <a:ext cx="10845116" cy="454509"/>
      </dsp:txXfrm>
    </dsp:sp>
    <dsp:sp modelId="{6C713BCD-2F21-40FC-BA22-6978AF61397B}">
      <dsp:nvSpPr>
        <dsp:cNvPr id="0" name=""/>
        <dsp:cNvSpPr/>
      </dsp:nvSpPr>
      <dsp:spPr>
        <a:xfrm>
          <a:off x="0" y="554868"/>
          <a:ext cx="10894292" cy="7389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5894"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kern="1200"/>
            <a:t>With respect to reusable devices, means validated processes used to render a medical device, which has been previously used or contaminated, fit for a subsequent single use on a patient. These processes are designed to remove soil and contaminants by cleaning and to inactivate microorganisms by disinfection or sterilization</a:t>
          </a:r>
        </a:p>
      </dsp:txBody>
      <dsp:txXfrm>
        <a:off x="0" y="554868"/>
        <a:ext cx="10894292" cy="738990"/>
      </dsp:txXfrm>
    </dsp:sp>
    <dsp:sp modelId="{D80AA759-5F02-4CE9-ADED-58DAA77FABB9}">
      <dsp:nvSpPr>
        <dsp:cNvPr id="0" name=""/>
        <dsp:cNvSpPr/>
      </dsp:nvSpPr>
      <dsp:spPr>
        <a:xfrm>
          <a:off x="0" y="1293858"/>
          <a:ext cx="10894292" cy="503685"/>
        </a:xfrm>
        <a:prstGeom prst="roundRect">
          <a:avLst/>
        </a:prstGeom>
        <a:solidFill>
          <a:srgbClr val="007CBA"/>
        </a:solidFill>
        <a:ln w="25400" cap="flat" cmpd="sng" algn="ctr">
          <a:solidFill>
            <a:srgbClr val="007CB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b="1" kern="1200"/>
            <a:t>Safety specifications</a:t>
          </a:r>
        </a:p>
      </dsp:txBody>
      <dsp:txXfrm>
        <a:off x="24588" y="1318446"/>
        <a:ext cx="10845116" cy="454509"/>
      </dsp:txXfrm>
    </dsp:sp>
    <dsp:sp modelId="{F12BC5B2-E12F-4E82-AB96-FCD03ADB89E3}">
      <dsp:nvSpPr>
        <dsp:cNvPr id="0" name=""/>
        <dsp:cNvSpPr/>
      </dsp:nvSpPr>
      <dsp:spPr>
        <a:xfrm>
          <a:off x="0" y="1797543"/>
          <a:ext cx="10894292" cy="7389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5894"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kern="1200"/>
            <a:t>The safety characteristics of a device established by the OEM for the safe use of the device, including those incorporated into the device design and finished product release specifications, generally including the device’s compensating controls and risk mitigations. Some examples include alarms, sensors, and locking or fail-safe mechanisms</a:t>
          </a:r>
        </a:p>
      </dsp:txBody>
      <dsp:txXfrm>
        <a:off x="0" y="1797543"/>
        <a:ext cx="10894292" cy="738990"/>
      </dsp:txXfrm>
    </dsp:sp>
    <dsp:sp modelId="{C81E6F83-B230-4AE8-A37A-FCB99D9840F6}">
      <dsp:nvSpPr>
        <dsp:cNvPr id="0" name=""/>
        <dsp:cNvSpPr/>
      </dsp:nvSpPr>
      <dsp:spPr>
        <a:xfrm>
          <a:off x="0" y="2536533"/>
          <a:ext cx="10894292" cy="503685"/>
        </a:xfrm>
        <a:prstGeom prst="roundRect">
          <a:avLst/>
        </a:prstGeom>
        <a:solidFill>
          <a:srgbClr val="007CBA"/>
        </a:solidFill>
        <a:ln w="25400" cap="flat" cmpd="sng" algn="ctr">
          <a:solidFill>
            <a:srgbClr val="007CB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b="1" kern="1200"/>
            <a:t>Service</a:t>
          </a:r>
        </a:p>
      </dsp:txBody>
      <dsp:txXfrm>
        <a:off x="24588" y="2561121"/>
        <a:ext cx="10845116" cy="454509"/>
      </dsp:txXfrm>
    </dsp:sp>
    <dsp:sp modelId="{427D8E6A-E355-469D-A426-FCF5999E3D74}">
      <dsp:nvSpPr>
        <dsp:cNvPr id="0" name=""/>
        <dsp:cNvSpPr/>
      </dsp:nvSpPr>
      <dsp:spPr>
        <a:xfrm>
          <a:off x="0" y="3040217"/>
          <a:ext cx="10894292" cy="9563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5894"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kern="1200"/>
            <a:t>Repair and preventive or routine maintenance of one or more parts in a finished device, after distribution, for purposes of returning it to the safety and performance specifications established by the OEM and to meet its original intended use. Servicing excludes activities that significantly change the finished device’s safety or performance specifications, or intended use</a:t>
          </a:r>
        </a:p>
      </dsp:txBody>
      <dsp:txXfrm>
        <a:off x="0" y="3040217"/>
        <a:ext cx="10894292" cy="956340"/>
      </dsp:txXfrm>
    </dsp:sp>
    <dsp:sp modelId="{EC5C8CC2-29A9-417A-86F1-48E0C51FDC6D}">
      <dsp:nvSpPr>
        <dsp:cNvPr id="0" name=""/>
        <dsp:cNvSpPr/>
      </dsp:nvSpPr>
      <dsp:spPr>
        <a:xfrm>
          <a:off x="0" y="3996557"/>
          <a:ext cx="10894292" cy="503685"/>
        </a:xfrm>
        <a:prstGeom prst="roundRect">
          <a:avLst/>
        </a:prstGeom>
        <a:solidFill>
          <a:srgbClr val="007CBA"/>
        </a:solidFill>
        <a:ln w="25400" cap="flat" cmpd="sng" algn="ctr">
          <a:solidFill>
            <a:srgbClr val="007CB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b="1" kern="1200"/>
            <a:t>Third party servicers and Independent Service Organizations (ISOs)</a:t>
          </a:r>
        </a:p>
      </dsp:txBody>
      <dsp:txXfrm>
        <a:off x="24588" y="4021145"/>
        <a:ext cx="10845116" cy="454509"/>
      </dsp:txXfrm>
    </dsp:sp>
    <dsp:sp modelId="{C1DC97D5-DC07-4F7A-A5D2-ED204694FB4B}">
      <dsp:nvSpPr>
        <dsp:cNvPr id="0" name=""/>
        <dsp:cNvSpPr/>
      </dsp:nvSpPr>
      <dsp:spPr>
        <a:xfrm>
          <a:off x="0" y="4500242"/>
          <a:ext cx="10894292" cy="7389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5894"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kern="1200"/>
            <a:t>Entities, other than the OEM or healthcare delivery organizations, that maintain, restore, refurbish, or repair a finished device after distribution, for purposes of returning it to the safety and performance specifications established by the OEM and to meet its original intended use</a:t>
          </a:r>
        </a:p>
      </dsp:txBody>
      <dsp:txXfrm>
        <a:off x="0" y="4500242"/>
        <a:ext cx="10894292" cy="7389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3EAF80-5BFB-4409-8361-7F030DDC9819}">
      <dsp:nvSpPr>
        <dsp:cNvPr id="0" name=""/>
        <dsp:cNvSpPr/>
      </dsp:nvSpPr>
      <dsp:spPr>
        <a:xfrm>
          <a:off x="0" y="437912"/>
          <a:ext cx="10890504" cy="1445850"/>
        </a:xfrm>
        <a:prstGeom prst="rect">
          <a:avLst/>
        </a:prstGeom>
        <a:solidFill>
          <a:schemeClr val="lt1">
            <a:alpha val="90000"/>
            <a:hueOff val="0"/>
            <a:satOff val="0"/>
            <a:lumOff val="0"/>
            <a:alphaOff val="0"/>
          </a:schemeClr>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dsp:style>
      <dsp:txBody>
        <a:bodyPr spcFirstLastPara="0" vert="horz" wrap="square" lIns="845224" tIns="562356" rIns="845224" bIns="113792" numCol="1" spcCol="1270" anchor="t" anchorCtr="0">
          <a:noAutofit/>
        </a:bodyPr>
        <a:lstStyle/>
        <a:p>
          <a:pPr marL="171450" lvl="1" indent="-171450" algn="l" defTabSz="711200">
            <a:lnSpc>
              <a:spcPct val="90000"/>
            </a:lnSpc>
            <a:spcBef>
              <a:spcPct val="0"/>
            </a:spcBef>
            <a:spcAft>
              <a:spcPct val="15000"/>
            </a:spcAft>
            <a:buChar char="•"/>
          </a:pPr>
          <a:r>
            <a:rPr lang="en-US" altLang="en-US" sz="1600" kern="1200">
              <a:solidFill>
                <a:srgbClr val="000000"/>
              </a:solidFill>
            </a:rPr>
            <a:t>Intended to be reused and maintained</a:t>
          </a:r>
        </a:p>
        <a:p>
          <a:pPr marL="171450" lvl="1" indent="-171450" algn="l" defTabSz="711200">
            <a:lnSpc>
              <a:spcPct val="90000"/>
            </a:lnSpc>
            <a:spcBef>
              <a:spcPct val="0"/>
            </a:spcBef>
            <a:spcAft>
              <a:spcPct val="15000"/>
            </a:spcAft>
            <a:buChar char="•"/>
          </a:pPr>
          <a:r>
            <a:rPr lang="en-US" altLang="en-US" sz="1600" kern="1200">
              <a:solidFill>
                <a:srgbClr val="000000"/>
              </a:solidFill>
            </a:rPr>
            <a:t>Including </a:t>
          </a:r>
          <a:r>
            <a:rPr lang="en-US" sz="1600" kern="1200"/>
            <a:t>software and electronic products that are devices</a:t>
          </a:r>
        </a:p>
        <a:p>
          <a:pPr marL="171450" lvl="1" indent="-171450" algn="l" defTabSz="711200">
            <a:lnSpc>
              <a:spcPct val="90000"/>
            </a:lnSpc>
            <a:spcBef>
              <a:spcPct val="0"/>
            </a:spcBef>
            <a:spcAft>
              <a:spcPct val="15000"/>
            </a:spcAft>
            <a:buChar char="•"/>
          </a:pPr>
          <a:r>
            <a:rPr lang="en-US" sz="1600" kern="1200"/>
            <a:t>Irrespective of class I, II, or III, including those subject to premarket approval</a:t>
          </a:r>
        </a:p>
      </dsp:txBody>
      <dsp:txXfrm>
        <a:off x="0" y="437912"/>
        <a:ext cx="10890504" cy="1445850"/>
      </dsp:txXfrm>
    </dsp:sp>
    <dsp:sp modelId="{56D9EC3A-D833-4B8D-9CDD-0D1D976AA962}">
      <dsp:nvSpPr>
        <dsp:cNvPr id="0" name=""/>
        <dsp:cNvSpPr/>
      </dsp:nvSpPr>
      <dsp:spPr>
        <a:xfrm>
          <a:off x="518468" y="39392"/>
          <a:ext cx="10369365" cy="797040"/>
        </a:xfrm>
        <a:prstGeom prst="roundRect">
          <a:avLst/>
        </a:prstGeom>
        <a:solidFill>
          <a:srgbClr val="007CBA"/>
        </a:solidFill>
        <a:ln w="25400" cap="flat" cmpd="sng" algn="ctr">
          <a:solidFill>
            <a:srgbClr val="007CB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8145" tIns="0" rIns="288145" bIns="0" numCol="1" spcCol="1270" anchor="ctr" anchorCtr="0">
          <a:noAutofit/>
        </a:bodyPr>
        <a:lstStyle/>
        <a:p>
          <a:pPr marL="0" lvl="0" indent="0" algn="l" defTabSz="889000">
            <a:lnSpc>
              <a:spcPct val="90000"/>
            </a:lnSpc>
            <a:spcBef>
              <a:spcPct val="0"/>
            </a:spcBef>
            <a:spcAft>
              <a:spcPct val="35000"/>
            </a:spcAft>
            <a:buNone/>
          </a:pPr>
          <a:r>
            <a:rPr lang="en-US" sz="2000" kern="1200"/>
            <a:t>Devices</a:t>
          </a:r>
        </a:p>
      </dsp:txBody>
      <dsp:txXfrm>
        <a:off x="557376" y="78300"/>
        <a:ext cx="10291549" cy="719224"/>
      </dsp:txXfrm>
    </dsp:sp>
    <dsp:sp modelId="{9F755BD3-9469-423E-81A0-D396D7F932D5}">
      <dsp:nvSpPr>
        <dsp:cNvPr id="0" name=""/>
        <dsp:cNvSpPr/>
      </dsp:nvSpPr>
      <dsp:spPr>
        <a:xfrm>
          <a:off x="0" y="2428082"/>
          <a:ext cx="10890504" cy="680400"/>
        </a:xfrm>
        <a:prstGeom prst="rect">
          <a:avLst/>
        </a:prstGeom>
        <a:solidFill>
          <a:schemeClr val="lt1">
            <a:alpha val="90000"/>
            <a:hueOff val="0"/>
            <a:satOff val="0"/>
            <a:lumOff val="0"/>
            <a:alphaOff val="0"/>
          </a:schemeClr>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dsp:style>
    </dsp:sp>
    <dsp:sp modelId="{C9619378-7378-47AB-AE50-5C1C8D1F4A27}">
      <dsp:nvSpPr>
        <dsp:cNvPr id="0" name=""/>
        <dsp:cNvSpPr/>
      </dsp:nvSpPr>
      <dsp:spPr>
        <a:xfrm>
          <a:off x="518468" y="2029562"/>
          <a:ext cx="10369365" cy="797040"/>
        </a:xfrm>
        <a:prstGeom prst="roundRect">
          <a:avLst/>
        </a:prstGeom>
        <a:solidFill>
          <a:srgbClr val="007CBA"/>
        </a:solidFill>
        <a:ln w="25400" cap="flat" cmpd="sng" algn="ctr">
          <a:solidFill>
            <a:srgbClr val="007CB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8145" tIns="0" rIns="288145" bIns="0" numCol="1" spcCol="1270" anchor="ctr" anchorCtr="0">
          <a:noAutofit/>
        </a:bodyPr>
        <a:lstStyle/>
        <a:p>
          <a:pPr marL="0" lvl="0" indent="0" algn="l" defTabSz="889000">
            <a:lnSpc>
              <a:spcPct val="90000"/>
            </a:lnSpc>
            <a:spcBef>
              <a:spcPct val="0"/>
            </a:spcBef>
            <a:spcAft>
              <a:spcPct val="35000"/>
            </a:spcAft>
            <a:buNone/>
          </a:pPr>
          <a:r>
            <a:rPr lang="en-US" sz="2000" kern="1200"/>
            <a:t>Focused on activities by OEMs and third parties on devices that are likely remanufacturing</a:t>
          </a:r>
        </a:p>
      </dsp:txBody>
      <dsp:txXfrm>
        <a:off x="557376" y="2068470"/>
        <a:ext cx="10291549" cy="719224"/>
      </dsp:txXfrm>
    </dsp:sp>
    <dsp:sp modelId="{C8836A6B-F76F-4097-9F9B-0018E9D97D86}">
      <dsp:nvSpPr>
        <dsp:cNvPr id="0" name=""/>
        <dsp:cNvSpPr/>
      </dsp:nvSpPr>
      <dsp:spPr>
        <a:xfrm>
          <a:off x="0" y="3652802"/>
          <a:ext cx="10890504" cy="680400"/>
        </a:xfrm>
        <a:prstGeom prst="rect">
          <a:avLst/>
        </a:prstGeom>
        <a:solidFill>
          <a:schemeClr val="lt1">
            <a:alpha val="90000"/>
            <a:hueOff val="0"/>
            <a:satOff val="0"/>
            <a:lumOff val="0"/>
            <a:alphaOff val="0"/>
          </a:schemeClr>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dsp:style>
    </dsp:sp>
    <dsp:sp modelId="{22B69E49-9E6A-43FF-8FD0-759733F2B241}">
      <dsp:nvSpPr>
        <dsp:cNvPr id="0" name=""/>
        <dsp:cNvSpPr/>
      </dsp:nvSpPr>
      <dsp:spPr>
        <a:xfrm>
          <a:off x="494539" y="3254282"/>
          <a:ext cx="10387890" cy="797040"/>
        </a:xfrm>
        <a:prstGeom prst="roundRect">
          <a:avLst/>
        </a:prstGeom>
        <a:solidFill>
          <a:srgbClr val="007CBA"/>
        </a:solidFill>
        <a:ln w="25400" cap="flat" cmpd="sng" algn="ctr">
          <a:solidFill>
            <a:srgbClr val="007CB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8145" tIns="0" rIns="288145" bIns="0" numCol="1" spcCol="1270" anchor="ctr" anchorCtr="0">
          <a:noAutofit/>
        </a:bodyPr>
        <a:lstStyle/>
        <a:p>
          <a:pPr marL="0" lvl="0" indent="0" algn="l" defTabSz="889000">
            <a:lnSpc>
              <a:spcPct val="90000"/>
            </a:lnSpc>
            <a:spcBef>
              <a:spcPct val="0"/>
            </a:spcBef>
            <a:spcAft>
              <a:spcPct val="35000"/>
            </a:spcAft>
            <a:buNone/>
          </a:pPr>
          <a:r>
            <a:rPr lang="en-US" sz="2000" kern="1200"/>
            <a:t>Does </a:t>
          </a:r>
          <a:r>
            <a:rPr lang="en-US" sz="2000" b="1" u="none" kern="1200"/>
            <a:t>not</a:t>
          </a:r>
          <a:r>
            <a:rPr lang="en-US" sz="2000" kern="1200"/>
            <a:t> include reprocessed single-use devices</a:t>
          </a:r>
        </a:p>
      </dsp:txBody>
      <dsp:txXfrm>
        <a:off x="533447" y="3293190"/>
        <a:ext cx="10310074" cy="71922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CDB15-A89A-4923-85B4-A47C2C26637F}">
      <dsp:nvSpPr>
        <dsp:cNvPr id="0" name=""/>
        <dsp:cNvSpPr/>
      </dsp:nvSpPr>
      <dsp:spPr>
        <a:xfrm>
          <a:off x="0" y="651933"/>
          <a:ext cx="9550401" cy="989820"/>
        </a:xfrm>
        <a:prstGeom prst="roundRect">
          <a:avLst/>
        </a:prstGeom>
        <a:solidFill>
          <a:srgbClr val="007CB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The FDA believes that OEMs of reusable devices intend for their devices to routinely undergo both preventive maintenance and repair. It is important that such devices include instructions on how to adequately return a device to its performance and safety specifications established by the OEM</a:t>
          </a:r>
        </a:p>
      </dsp:txBody>
      <dsp:txXfrm>
        <a:off x="48319" y="700252"/>
        <a:ext cx="9453763" cy="893182"/>
      </dsp:txXfrm>
    </dsp:sp>
    <dsp:sp modelId="{AD98FD55-C97C-4C63-B313-2AA315616BA0}">
      <dsp:nvSpPr>
        <dsp:cNvPr id="0" name=""/>
        <dsp:cNvSpPr/>
      </dsp:nvSpPr>
      <dsp:spPr>
        <a:xfrm>
          <a:off x="0" y="1824203"/>
          <a:ext cx="9550401" cy="989820"/>
        </a:xfrm>
        <a:prstGeom prst="roundRect">
          <a:avLst/>
        </a:prstGeom>
        <a:solidFill>
          <a:srgbClr val="007CB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Unintentional remanufacturing can occur when entities do not have the instructions necessary to return a device to its original performance and safety specifications</a:t>
          </a:r>
        </a:p>
      </dsp:txBody>
      <dsp:txXfrm>
        <a:off x="48319" y="1872522"/>
        <a:ext cx="9453763" cy="893182"/>
      </dsp:txXfrm>
    </dsp:sp>
    <dsp:sp modelId="{C30AF1F5-CAEB-4912-B391-10A21D8C9417}">
      <dsp:nvSpPr>
        <dsp:cNvPr id="0" name=""/>
        <dsp:cNvSpPr/>
      </dsp:nvSpPr>
      <dsp:spPr>
        <a:xfrm>
          <a:off x="0" y="2981949"/>
          <a:ext cx="9550401" cy="989820"/>
        </a:xfrm>
        <a:prstGeom prst="roundRect">
          <a:avLst/>
        </a:prstGeom>
        <a:solidFill>
          <a:srgbClr val="007CB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The lack of adequate servicing instructions can also create challenges in the availability of quality, safe, and effective devices</a:t>
          </a:r>
        </a:p>
      </dsp:txBody>
      <dsp:txXfrm>
        <a:off x="48319" y="3030268"/>
        <a:ext cx="9453763" cy="893182"/>
      </dsp:txXfrm>
    </dsp:sp>
    <dsp:sp modelId="{BD9EF27F-E1E0-4287-9FE4-6A4B4A5404DD}">
      <dsp:nvSpPr>
        <dsp:cNvPr id="0" name=""/>
        <dsp:cNvSpPr/>
      </dsp:nvSpPr>
      <dsp:spPr>
        <a:xfrm>
          <a:off x="0" y="4154206"/>
          <a:ext cx="9550401" cy="989820"/>
        </a:xfrm>
        <a:prstGeom prst="roundRect">
          <a:avLst/>
        </a:prstGeom>
        <a:solidFill>
          <a:srgbClr val="007CB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Consistent with promoting and protecting the public health, the FDA encourages OEMs, as an industry best practice, to provide servicing instructions that facilitate routine maintenance and repair of their reusable devices</a:t>
          </a:r>
          <a:endParaRPr lang="en-US" sz="1800" kern="1200">
            <a:solidFill>
              <a:srgbClr val="000000"/>
            </a:solidFill>
            <a:latin typeface="Arial" panose="020B0604020202020204" pitchFamily="34" charset="0"/>
            <a:cs typeface="Arial" panose="020B0604020202020204" pitchFamily="34" charset="0"/>
          </a:endParaRPr>
        </a:p>
      </dsp:txBody>
      <dsp:txXfrm>
        <a:off x="48319" y="4202525"/>
        <a:ext cx="9453763" cy="89318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A3AB8A-A034-4A36-91A8-A78F0B5E5386}">
      <dsp:nvSpPr>
        <dsp:cNvPr id="0" name=""/>
        <dsp:cNvSpPr/>
      </dsp:nvSpPr>
      <dsp:spPr>
        <a:xfrm>
          <a:off x="0" y="222015"/>
          <a:ext cx="10477938" cy="277200"/>
        </a:xfrm>
        <a:prstGeom prst="rect">
          <a:avLst/>
        </a:prstGeom>
        <a:solidFill>
          <a:schemeClr val="lt1">
            <a:alpha val="90000"/>
            <a:hueOff val="0"/>
            <a:satOff val="0"/>
            <a:lumOff val="0"/>
            <a:alphaOff val="0"/>
          </a:schemeClr>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dsp:style>
    </dsp:sp>
    <dsp:sp modelId="{E9934951-01C2-4FCC-B507-7539D295A010}">
      <dsp:nvSpPr>
        <dsp:cNvPr id="0" name=""/>
        <dsp:cNvSpPr/>
      </dsp:nvSpPr>
      <dsp:spPr>
        <a:xfrm>
          <a:off x="523896" y="59655"/>
          <a:ext cx="7334556" cy="324720"/>
        </a:xfrm>
        <a:prstGeom prst="roundRect">
          <a:avLst/>
        </a:prstGeom>
        <a:solidFill>
          <a:srgbClr val="007CB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7229" tIns="0" rIns="277229" bIns="0" numCol="1" spcCol="1270" anchor="ctr" anchorCtr="0">
          <a:noAutofit/>
        </a:bodyPr>
        <a:lstStyle/>
        <a:p>
          <a:pPr marL="0" lvl="0" indent="0" algn="l" defTabSz="711200">
            <a:lnSpc>
              <a:spcPct val="90000"/>
            </a:lnSpc>
            <a:spcBef>
              <a:spcPct val="0"/>
            </a:spcBef>
            <a:spcAft>
              <a:spcPct val="35000"/>
            </a:spcAft>
            <a:buFont typeface="Symbol" panose="05050102010706020507" pitchFamily="18" charset="2"/>
            <a:buNone/>
          </a:pPr>
          <a:r>
            <a:rPr lang="en-US" sz="1600" kern="1200"/>
            <a:t>A description of the key performance and safety specifications</a:t>
          </a:r>
        </a:p>
      </dsp:txBody>
      <dsp:txXfrm>
        <a:off x="539748" y="75507"/>
        <a:ext cx="7302852" cy="293016"/>
      </dsp:txXfrm>
    </dsp:sp>
    <dsp:sp modelId="{9C78A700-54E6-42BA-AD1B-DEE0F3783172}">
      <dsp:nvSpPr>
        <dsp:cNvPr id="0" name=""/>
        <dsp:cNvSpPr/>
      </dsp:nvSpPr>
      <dsp:spPr>
        <a:xfrm>
          <a:off x="0" y="720975"/>
          <a:ext cx="10477938" cy="1547789"/>
        </a:xfrm>
        <a:prstGeom prst="rect">
          <a:avLst/>
        </a:prstGeom>
        <a:solidFill>
          <a:schemeClr val="lt1">
            <a:alpha val="90000"/>
            <a:hueOff val="0"/>
            <a:satOff val="0"/>
            <a:lumOff val="0"/>
            <a:alphaOff val="0"/>
          </a:schemeClr>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dsp:style>
      <dsp:txBody>
        <a:bodyPr spcFirstLastPara="0" vert="horz" wrap="square" lIns="813204" tIns="229108" rIns="813204" bIns="113792" numCol="1" spcCol="1270" anchor="t" anchorCtr="0">
          <a:noAutofit/>
        </a:bodyPr>
        <a:lstStyle/>
        <a:p>
          <a:pPr marL="171450" lvl="1" indent="-171450" algn="l" defTabSz="711200">
            <a:lnSpc>
              <a:spcPct val="90000"/>
            </a:lnSpc>
            <a:spcBef>
              <a:spcPct val="0"/>
            </a:spcBef>
            <a:spcAft>
              <a:spcPct val="15000"/>
            </a:spcAft>
            <a:buFont typeface="Courier New" panose="02070309020205020404" pitchFamily="49" charset="0"/>
            <a:buChar char="o"/>
          </a:pPr>
          <a:r>
            <a:rPr lang="en-US" sz="1600" kern="1200"/>
            <a:t>Physical dimensions</a:t>
          </a:r>
        </a:p>
        <a:p>
          <a:pPr marL="171450" lvl="1" indent="-171450" algn="l" defTabSz="711200">
            <a:lnSpc>
              <a:spcPct val="90000"/>
            </a:lnSpc>
            <a:spcBef>
              <a:spcPct val="0"/>
            </a:spcBef>
            <a:spcAft>
              <a:spcPct val="15000"/>
            </a:spcAft>
            <a:buFont typeface="Courier New" panose="02070309020205020404" pitchFamily="49" charset="0"/>
            <a:buChar char="o"/>
          </a:pPr>
          <a:r>
            <a:rPr lang="en-US" sz="1600" kern="1200"/>
            <a:t>Electrical characteristics, including batteries (for example, chemistry, amperage, voltage, and rechargeability), internal fuses, and power supply (for example, voltage, amperage, and frequency)</a:t>
          </a:r>
        </a:p>
        <a:p>
          <a:pPr marL="171450" lvl="1" indent="-171450" algn="l" defTabSz="711200">
            <a:lnSpc>
              <a:spcPct val="90000"/>
            </a:lnSpc>
            <a:spcBef>
              <a:spcPct val="0"/>
            </a:spcBef>
            <a:spcAft>
              <a:spcPct val="15000"/>
            </a:spcAft>
            <a:buFont typeface="Courier New" panose="02070309020205020404" pitchFamily="49" charset="0"/>
            <a:buChar char="o"/>
          </a:pPr>
          <a:r>
            <a:rPr lang="en-US" sz="1600" kern="1200"/>
            <a:t>Device-specific performance specifications (for example, flow rate accuracy or range, humidity, temperature, and wavelength)</a:t>
          </a:r>
        </a:p>
      </dsp:txBody>
      <dsp:txXfrm>
        <a:off x="0" y="720975"/>
        <a:ext cx="10477938" cy="1547789"/>
      </dsp:txXfrm>
    </dsp:sp>
    <dsp:sp modelId="{C09643C3-B364-4EB8-9D37-77EFF120DED1}">
      <dsp:nvSpPr>
        <dsp:cNvPr id="0" name=""/>
        <dsp:cNvSpPr/>
      </dsp:nvSpPr>
      <dsp:spPr>
        <a:xfrm>
          <a:off x="523896" y="558615"/>
          <a:ext cx="7334556" cy="324720"/>
        </a:xfrm>
        <a:prstGeom prst="roundRect">
          <a:avLst/>
        </a:prstGeom>
        <a:solidFill>
          <a:srgbClr val="007CB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7229" tIns="0" rIns="277229" bIns="0" numCol="1" spcCol="1270" anchor="ctr" anchorCtr="0">
          <a:noAutofit/>
        </a:bodyPr>
        <a:lstStyle/>
        <a:p>
          <a:pPr marL="0" lvl="0" indent="0" algn="l" defTabSz="711200">
            <a:lnSpc>
              <a:spcPct val="90000"/>
            </a:lnSpc>
            <a:spcBef>
              <a:spcPct val="0"/>
            </a:spcBef>
            <a:spcAft>
              <a:spcPct val="35000"/>
            </a:spcAft>
            <a:buFont typeface="Symbol" panose="05050102010706020507" pitchFamily="18" charset="2"/>
            <a:buNone/>
          </a:pPr>
          <a:r>
            <a:rPr lang="en-US" sz="1600" kern="1200"/>
            <a:t>Critical technical or functional specifications, including:</a:t>
          </a:r>
        </a:p>
      </dsp:txBody>
      <dsp:txXfrm>
        <a:off x="539748" y="574467"/>
        <a:ext cx="7302852" cy="293016"/>
      </dsp:txXfrm>
    </dsp:sp>
    <dsp:sp modelId="{A3E0CEF9-2CA5-406C-863A-A7D337E9F651}">
      <dsp:nvSpPr>
        <dsp:cNvPr id="0" name=""/>
        <dsp:cNvSpPr/>
      </dsp:nvSpPr>
      <dsp:spPr>
        <a:xfrm>
          <a:off x="0" y="2490524"/>
          <a:ext cx="10477938" cy="277200"/>
        </a:xfrm>
        <a:prstGeom prst="rect">
          <a:avLst/>
        </a:prstGeom>
        <a:solidFill>
          <a:schemeClr val="lt1">
            <a:alpha val="90000"/>
            <a:hueOff val="0"/>
            <a:satOff val="0"/>
            <a:lumOff val="0"/>
            <a:alphaOff val="0"/>
          </a:schemeClr>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dsp:style>
    </dsp:sp>
    <dsp:sp modelId="{0DE63E71-F475-4200-AD8E-EB73E377ADDA}">
      <dsp:nvSpPr>
        <dsp:cNvPr id="0" name=""/>
        <dsp:cNvSpPr/>
      </dsp:nvSpPr>
      <dsp:spPr>
        <a:xfrm>
          <a:off x="523896" y="2328164"/>
          <a:ext cx="7334556" cy="324720"/>
        </a:xfrm>
        <a:prstGeom prst="roundRect">
          <a:avLst/>
        </a:prstGeom>
        <a:solidFill>
          <a:srgbClr val="007CB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7229" tIns="0" rIns="277229" bIns="0" numCol="1" spcCol="1270" anchor="ctr" anchorCtr="0">
          <a:noAutofit/>
        </a:bodyPr>
        <a:lstStyle/>
        <a:p>
          <a:pPr marL="0" lvl="0" indent="0" algn="l" defTabSz="711200">
            <a:lnSpc>
              <a:spcPct val="90000"/>
            </a:lnSpc>
            <a:spcBef>
              <a:spcPct val="0"/>
            </a:spcBef>
            <a:spcAft>
              <a:spcPct val="35000"/>
            </a:spcAft>
            <a:buFont typeface="Symbol" panose="05050102010706020507" pitchFamily="18" charset="2"/>
            <a:buNone/>
          </a:pPr>
          <a:r>
            <a:rPr lang="en-US" sz="1600" kern="1200"/>
            <a:t>The recommended maintenance activities and schedule</a:t>
          </a:r>
        </a:p>
      </dsp:txBody>
      <dsp:txXfrm>
        <a:off x="539748" y="2344016"/>
        <a:ext cx="7302852" cy="293016"/>
      </dsp:txXfrm>
    </dsp:sp>
    <dsp:sp modelId="{7C91A240-4E50-49E4-8FDB-58F1A105B0A9}">
      <dsp:nvSpPr>
        <dsp:cNvPr id="0" name=""/>
        <dsp:cNvSpPr/>
      </dsp:nvSpPr>
      <dsp:spPr>
        <a:xfrm>
          <a:off x="0" y="3170447"/>
          <a:ext cx="10477938" cy="277200"/>
        </a:xfrm>
        <a:prstGeom prst="rect">
          <a:avLst/>
        </a:prstGeom>
        <a:solidFill>
          <a:schemeClr val="lt1">
            <a:alpha val="90000"/>
            <a:hueOff val="0"/>
            <a:satOff val="0"/>
            <a:lumOff val="0"/>
            <a:alphaOff val="0"/>
          </a:schemeClr>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dsp:style>
    </dsp:sp>
    <dsp:sp modelId="{A516FB58-E6D4-4BF4-A262-7751FAD2C4C0}">
      <dsp:nvSpPr>
        <dsp:cNvPr id="0" name=""/>
        <dsp:cNvSpPr/>
      </dsp:nvSpPr>
      <dsp:spPr>
        <a:xfrm>
          <a:off x="523896" y="2827124"/>
          <a:ext cx="7334556" cy="505683"/>
        </a:xfrm>
        <a:prstGeom prst="roundRect">
          <a:avLst/>
        </a:prstGeom>
        <a:solidFill>
          <a:srgbClr val="007CB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7229" tIns="0" rIns="277229" bIns="0" numCol="1" spcCol="1270" anchor="ctr" anchorCtr="0">
          <a:noAutofit/>
        </a:bodyPr>
        <a:lstStyle/>
        <a:p>
          <a:pPr marL="0" lvl="0" indent="0" algn="l" defTabSz="711200">
            <a:lnSpc>
              <a:spcPct val="90000"/>
            </a:lnSpc>
            <a:spcBef>
              <a:spcPct val="0"/>
            </a:spcBef>
            <a:spcAft>
              <a:spcPct val="35000"/>
            </a:spcAft>
            <a:buFont typeface="Symbol" panose="05050102010706020507" pitchFamily="18" charset="2"/>
            <a:buNone/>
          </a:pPr>
          <a:r>
            <a:rPr lang="en-US" sz="1600" kern="1200"/>
            <a:t>Recommended routine testing and acceptance criteria to confirm that the device remains within its performance and safety specifications</a:t>
          </a:r>
        </a:p>
      </dsp:txBody>
      <dsp:txXfrm>
        <a:off x="548581" y="2851809"/>
        <a:ext cx="7285186" cy="456313"/>
      </dsp:txXfrm>
    </dsp:sp>
    <dsp:sp modelId="{98E1EFFC-961B-4F29-9DFB-DF805226DEB4}">
      <dsp:nvSpPr>
        <dsp:cNvPr id="0" name=""/>
        <dsp:cNvSpPr/>
      </dsp:nvSpPr>
      <dsp:spPr>
        <a:xfrm>
          <a:off x="0" y="3669407"/>
          <a:ext cx="10477938" cy="277200"/>
        </a:xfrm>
        <a:prstGeom prst="rect">
          <a:avLst/>
        </a:prstGeom>
        <a:solidFill>
          <a:schemeClr val="lt1">
            <a:alpha val="90000"/>
            <a:hueOff val="0"/>
            <a:satOff val="0"/>
            <a:lumOff val="0"/>
            <a:alphaOff val="0"/>
          </a:schemeClr>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dsp:style>
    </dsp:sp>
    <dsp:sp modelId="{10B60FC8-0BDC-44CC-A00B-982206DA81BF}">
      <dsp:nvSpPr>
        <dsp:cNvPr id="0" name=""/>
        <dsp:cNvSpPr/>
      </dsp:nvSpPr>
      <dsp:spPr>
        <a:xfrm>
          <a:off x="523896" y="3507047"/>
          <a:ext cx="7334556" cy="324720"/>
        </a:xfrm>
        <a:prstGeom prst="roundRect">
          <a:avLst/>
        </a:prstGeom>
        <a:solidFill>
          <a:srgbClr val="007CB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7229" tIns="0" rIns="277229" bIns="0" numCol="1" spcCol="1270" anchor="ctr" anchorCtr="0">
          <a:noAutofit/>
        </a:bodyPr>
        <a:lstStyle/>
        <a:p>
          <a:pPr marL="0" lvl="0" indent="0" algn="l" defTabSz="711200">
            <a:lnSpc>
              <a:spcPct val="90000"/>
            </a:lnSpc>
            <a:spcBef>
              <a:spcPct val="0"/>
            </a:spcBef>
            <a:spcAft>
              <a:spcPct val="35000"/>
            </a:spcAft>
            <a:buFont typeface="Symbol" panose="05050102010706020507" pitchFamily="18" charset="2"/>
            <a:buNone/>
          </a:pPr>
          <a:r>
            <a:rPr lang="en-US" sz="1600" kern="1200"/>
            <a:t>A description of error codes, alerts, and alarm features on the device</a:t>
          </a:r>
        </a:p>
      </dsp:txBody>
      <dsp:txXfrm>
        <a:off x="539748" y="3522899"/>
        <a:ext cx="7302852" cy="293016"/>
      </dsp:txXfrm>
    </dsp:sp>
    <dsp:sp modelId="{B7F9C343-1C79-4324-AEDE-62ED6B103A2F}">
      <dsp:nvSpPr>
        <dsp:cNvPr id="0" name=""/>
        <dsp:cNvSpPr/>
      </dsp:nvSpPr>
      <dsp:spPr>
        <a:xfrm>
          <a:off x="0" y="4168367"/>
          <a:ext cx="10477938" cy="277200"/>
        </a:xfrm>
        <a:prstGeom prst="rect">
          <a:avLst/>
        </a:prstGeom>
        <a:solidFill>
          <a:schemeClr val="lt1">
            <a:alpha val="90000"/>
            <a:hueOff val="0"/>
            <a:satOff val="0"/>
            <a:lumOff val="0"/>
            <a:alphaOff val="0"/>
          </a:schemeClr>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dsp:style>
    </dsp:sp>
    <dsp:sp modelId="{FDA60231-AB16-49D4-944D-015488AC9C91}">
      <dsp:nvSpPr>
        <dsp:cNvPr id="0" name=""/>
        <dsp:cNvSpPr/>
      </dsp:nvSpPr>
      <dsp:spPr>
        <a:xfrm>
          <a:off x="523896" y="4006007"/>
          <a:ext cx="7334556" cy="324720"/>
        </a:xfrm>
        <a:prstGeom prst="roundRect">
          <a:avLst/>
        </a:prstGeom>
        <a:solidFill>
          <a:srgbClr val="007CB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7229" tIns="0" rIns="277229" bIns="0" numCol="1" spcCol="1270" anchor="ctr" anchorCtr="0">
          <a:noAutofit/>
        </a:bodyPr>
        <a:lstStyle/>
        <a:p>
          <a:pPr marL="0" lvl="0" indent="0" algn="l" defTabSz="711200">
            <a:lnSpc>
              <a:spcPct val="90000"/>
            </a:lnSpc>
            <a:spcBef>
              <a:spcPct val="0"/>
            </a:spcBef>
            <a:spcAft>
              <a:spcPct val="35000"/>
            </a:spcAft>
            <a:buFont typeface="Symbol" panose="05050102010706020507" pitchFamily="18" charset="2"/>
            <a:buNone/>
          </a:pPr>
          <a:r>
            <a:rPr lang="en-US" sz="1600" kern="1200"/>
            <a:t>Precautions and warnings relevant to servicing the device</a:t>
          </a:r>
        </a:p>
      </dsp:txBody>
      <dsp:txXfrm>
        <a:off x="539748" y="4021859"/>
        <a:ext cx="7302852" cy="293016"/>
      </dsp:txXfrm>
    </dsp:sp>
    <dsp:sp modelId="{C928A3DF-A65E-4EF7-A9D0-B9CC69EBDBA6}">
      <dsp:nvSpPr>
        <dsp:cNvPr id="0" name=""/>
        <dsp:cNvSpPr/>
      </dsp:nvSpPr>
      <dsp:spPr>
        <a:xfrm>
          <a:off x="0" y="4667327"/>
          <a:ext cx="10477938" cy="277200"/>
        </a:xfrm>
        <a:prstGeom prst="rect">
          <a:avLst/>
        </a:prstGeom>
        <a:solidFill>
          <a:schemeClr val="lt1">
            <a:alpha val="90000"/>
            <a:hueOff val="0"/>
            <a:satOff val="0"/>
            <a:lumOff val="0"/>
            <a:alphaOff val="0"/>
          </a:schemeClr>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dsp:style>
    </dsp:sp>
    <dsp:sp modelId="{DE294B7C-04C3-4192-A0E5-264652E7BB1F}">
      <dsp:nvSpPr>
        <dsp:cNvPr id="0" name=""/>
        <dsp:cNvSpPr/>
      </dsp:nvSpPr>
      <dsp:spPr>
        <a:xfrm>
          <a:off x="523896" y="4504967"/>
          <a:ext cx="7334556" cy="324720"/>
        </a:xfrm>
        <a:prstGeom prst="roundRect">
          <a:avLst/>
        </a:prstGeom>
        <a:solidFill>
          <a:srgbClr val="007CB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7229" tIns="0" rIns="277229" bIns="0" numCol="1" spcCol="1270" anchor="ctr" anchorCtr="0">
          <a:noAutofit/>
        </a:bodyPr>
        <a:lstStyle/>
        <a:p>
          <a:pPr marL="0" lvl="0" indent="0" algn="l" defTabSz="711200">
            <a:lnSpc>
              <a:spcPct val="90000"/>
            </a:lnSpc>
            <a:spcBef>
              <a:spcPct val="0"/>
            </a:spcBef>
            <a:spcAft>
              <a:spcPct val="35000"/>
            </a:spcAft>
            <a:buNone/>
          </a:pPr>
          <a:r>
            <a:rPr lang="en-US" sz="1600" kern="1200"/>
            <a:t>Version number and release date of software</a:t>
          </a:r>
        </a:p>
      </dsp:txBody>
      <dsp:txXfrm>
        <a:off x="539748" y="4520819"/>
        <a:ext cx="7302852" cy="29301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FA9D4C4-A698-4952-962F-77AF0B3CF9EF}" type="datetimeFigureOut">
              <a:rPr lang="en-US" smtClean="0"/>
              <a:t>7/26/2021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B131BC2-1D6C-4898-8ACD-8930E11F613C}" type="slidenum">
              <a:rPr lang="en-US" smtClean="0"/>
              <a:t>‹#›</a:t>
            </a:fld>
            <a:endParaRPr lang="en-US"/>
          </a:p>
        </p:txBody>
      </p:sp>
    </p:spTree>
    <p:extLst>
      <p:ext uri="{BB962C8B-B14F-4D97-AF65-F5344CB8AC3E}">
        <p14:creationId xmlns:p14="http://schemas.microsoft.com/office/powerpoint/2010/main" val="27689268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94F1F9-670B-4BD8-A79A-22FF1A005646}" type="datetimeFigureOut">
              <a:rPr lang="en-US" smtClean="0"/>
              <a:t>7/26/2021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488F4B-C8AB-4DED-82A3-6F6C06D43A36}" type="slidenum">
              <a:rPr lang="en-US" smtClean="0"/>
              <a:t>‹#›</a:t>
            </a:fld>
            <a:endParaRPr lang="en-US"/>
          </a:p>
        </p:txBody>
      </p:sp>
    </p:spTree>
    <p:extLst>
      <p:ext uri="{BB962C8B-B14F-4D97-AF65-F5344CB8AC3E}">
        <p14:creationId xmlns:p14="http://schemas.microsoft.com/office/powerpoint/2010/main" val="29436507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lvl="0"/>
            <a:endParaRPr lang="en-U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0488F4B-C8AB-4DED-82A3-6F6C06D43A36}" type="slidenum">
              <a:rPr lang="en-US" smtClean="0"/>
              <a:t>1</a:t>
            </a:fld>
            <a:endParaRPr lang="en-US"/>
          </a:p>
        </p:txBody>
      </p:sp>
    </p:spTree>
    <p:extLst>
      <p:ext uri="{BB962C8B-B14F-4D97-AF65-F5344CB8AC3E}">
        <p14:creationId xmlns:p14="http://schemas.microsoft.com/office/powerpoint/2010/main" val="36266903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0488F4B-C8AB-4DED-82A3-6F6C06D43A36}" type="slidenum">
              <a:rPr lang="en-US" smtClean="0"/>
              <a:t>13</a:t>
            </a:fld>
            <a:endParaRPr lang="en-US"/>
          </a:p>
        </p:txBody>
      </p:sp>
    </p:spTree>
    <p:extLst>
      <p:ext uri="{BB962C8B-B14F-4D97-AF65-F5344CB8AC3E}">
        <p14:creationId xmlns:p14="http://schemas.microsoft.com/office/powerpoint/2010/main" val="36030576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0488F4B-C8AB-4DED-82A3-6F6C06D43A36}" type="slidenum">
              <a:rPr lang="en-US" smtClean="0"/>
              <a:t>15</a:t>
            </a:fld>
            <a:endParaRPr lang="en-US"/>
          </a:p>
        </p:txBody>
      </p:sp>
    </p:spTree>
    <p:extLst>
      <p:ext uri="{BB962C8B-B14F-4D97-AF65-F5344CB8AC3E}">
        <p14:creationId xmlns:p14="http://schemas.microsoft.com/office/powerpoint/2010/main" val="2415555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0488F4B-C8AB-4DED-82A3-6F6C06D43A36}" type="slidenum">
              <a:rPr lang="en-US" smtClean="0"/>
              <a:t>16</a:t>
            </a:fld>
            <a:endParaRPr lang="en-US"/>
          </a:p>
        </p:txBody>
      </p:sp>
    </p:spTree>
    <p:extLst>
      <p:ext uri="{BB962C8B-B14F-4D97-AF65-F5344CB8AC3E}">
        <p14:creationId xmlns:p14="http://schemas.microsoft.com/office/powerpoint/2010/main" val="11333505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488F4B-C8AB-4DED-82A3-6F6C06D43A36}" type="slidenum">
              <a:rPr lang="en-US" smtClean="0"/>
              <a:t>17</a:t>
            </a:fld>
            <a:endParaRPr lang="en-US"/>
          </a:p>
        </p:txBody>
      </p:sp>
    </p:spTree>
    <p:extLst>
      <p:ext uri="{BB962C8B-B14F-4D97-AF65-F5344CB8AC3E}">
        <p14:creationId xmlns:p14="http://schemas.microsoft.com/office/powerpoint/2010/main" val="33949734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488F4B-C8AB-4DED-82A3-6F6C06D43A36}" type="slidenum">
              <a:rPr lang="en-US" smtClean="0"/>
              <a:t>18</a:t>
            </a:fld>
            <a:endParaRPr lang="en-US"/>
          </a:p>
        </p:txBody>
      </p:sp>
    </p:spTree>
    <p:extLst>
      <p:ext uri="{BB962C8B-B14F-4D97-AF65-F5344CB8AC3E}">
        <p14:creationId xmlns:p14="http://schemas.microsoft.com/office/powerpoint/2010/main" val="16349607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lvl="0"/>
            <a:endParaRPr lang="en-U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0488F4B-C8AB-4DED-82A3-6F6C06D43A36}" type="slidenum">
              <a:rPr lang="en-US" smtClean="0"/>
              <a:t>19</a:t>
            </a:fld>
            <a:endParaRPr lang="en-US"/>
          </a:p>
        </p:txBody>
      </p:sp>
    </p:spTree>
    <p:extLst>
      <p:ext uri="{BB962C8B-B14F-4D97-AF65-F5344CB8AC3E}">
        <p14:creationId xmlns:p14="http://schemas.microsoft.com/office/powerpoint/2010/main" val="42447533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0488F4B-C8AB-4DED-82A3-6F6C06D43A36}" type="slidenum">
              <a:rPr lang="en-US" smtClean="0"/>
              <a:t>20</a:t>
            </a:fld>
            <a:endParaRPr lang="en-US"/>
          </a:p>
        </p:txBody>
      </p:sp>
    </p:spTree>
    <p:extLst>
      <p:ext uri="{BB962C8B-B14F-4D97-AF65-F5344CB8AC3E}">
        <p14:creationId xmlns:p14="http://schemas.microsoft.com/office/powerpoint/2010/main" val="30888275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0488F4B-C8AB-4DED-82A3-6F6C06D43A36}" type="slidenum">
              <a:rPr lang="en-US" smtClean="0"/>
              <a:t>22</a:t>
            </a:fld>
            <a:endParaRPr lang="en-US"/>
          </a:p>
        </p:txBody>
      </p:sp>
    </p:spTree>
    <p:extLst>
      <p:ext uri="{BB962C8B-B14F-4D97-AF65-F5344CB8AC3E}">
        <p14:creationId xmlns:p14="http://schemas.microsoft.com/office/powerpoint/2010/main" val="3881880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488F4B-C8AB-4DED-82A3-6F6C06D43A36}" type="slidenum">
              <a:rPr lang="en-US" smtClean="0"/>
              <a:t>2</a:t>
            </a:fld>
            <a:endParaRPr lang="en-US"/>
          </a:p>
        </p:txBody>
      </p:sp>
    </p:spTree>
    <p:extLst>
      <p:ext uri="{BB962C8B-B14F-4D97-AF65-F5344CB8AC3E}">
        <p14:creationId xmlns:p14="http://schemas.microsoft.com/office/powerpoint/2010/main" val="1321624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0488F4B-C8AB-4DED-82A3-6F6C06D43A36}" type="slidenum">
              <a:rPr lang="en-US" smtClean="0"/>
              <a:t>4</a:t>
            </a:fld>
            <a:endParaRPr lang="en-US"/>
          </a:p>
        </p:txBody>
      </p:sp>
    </p:spTree>
    <p:extLst>
      <p:ext uri="{BB962C8B-B14F-4D97-AF65-F5344CB8AC3E}">
        <p14:creationId xmlns:p14="http://schemas.microsoft.com/office/powerpoint/2010/main" val="20137722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0488F4B-C8AB-4DED-82A3-6F6C06D43A36}" type="slidenum">
              <a:rPr lang="en-US" smtClean="0"/>
              <a:t>7</a:t>
            </a:fld>
            <a:endParaRPr lang="en-US"/>
          </a:p>
        </p:txBody>
      </p:sp>
    </p:spTree>
    <p:extLst>
      <p:ext uri="{BB962C8B-B14F-4D97-AF65-F5344CB8AC3E}">
        <p14:creationId xmlns:p14="http://schemas.microsoft.com/office/powerpoint/2010/main" val="15385507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0488F4B-C8AB-4DED-82A3-6F6C06D43A36}" type="slidenum">
              <a:rPr lang="en-US" smtClean="0"/>
              <a:t>8</a:t>
            </a:fld>
            <a:endParaRPr lang="en-US"/>
          </a:p>
        </p:txBody>
      </p:sp>
    </p:spTree>
    <p:extLst>
      <p:ext uri="{BB962C8B-B14F-4D97-AF65-F5344CB8AC3E}">
        <p14:creationId xmlns:p14="http://schemas.microsoft.com/office/powerpoint/2010/main" val="3889729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0488F4B-C8AB-4DED-82A3-6F6C06D43A36}" type="slidenum">
              <a:rPr lang="en-US" smtClean="0"/>
              <a:t>9</a:t>
            </a:fld>
            <a:endParaRPr lang="en-US"/>
          </a:p>
        </p:txBody>
      </p:sp>
    </p:spTree>
    <p:extLst>
      <p:ext uri="{BB962C8B-B14F-4D97-AF65-F5344CB8AC3E}">
        <p14:creationId xmlns:p14="http://schemas.microsoft.com/office/powerpoint/2010/main" val="34403656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0488F4B-C8AB-4DED-82A3-6F6C06D43A36}" type="slidenum">
              <a:rPr lang="en-US" smtClean="0"/>
              <a:t>10</a:t>
            </a:fld>
            <a:endParaRPr lang="en-US"/>
          </a:p>
        </p:txBody>
      </p:sp>
    </p:spTree>
    <p:extLst>
      <p:ext uri="{BB962C8B-B14F-4D97-AF65-F5344CB8AC3E}">
        <p14:creationId xmlns:p14="http://schemas.microsoft.com/office/powerpoint/2010/main" val="2218133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0488F4B-C8AB-4DED-82A3-6F6C06D43A36}" type="slidenum">
              <a:rPr lang="en-US" smtClean="0"/>
              <a:t>11</a:t>
            </a:fld>
            <a:endParaRPr lang="en-US"/>
          </a:p>
        </p:txBody>
      </p:sp>
    </p:spTree>
    <p:extLst>
      <p:ext uri="{BB962C8B-B14F-4D97-AF65-F5344CB8AC3E}">
        <p14:creationId xmlns:p14="http://schemas.microsoft.com/office/powerpoint/2010/main" val="1392991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0488F4B-C8AB-4DED-82A3-6F6C06D43A36}" type="slidenum">
              <a:rPr lang="en-US" smtClean="0"/>
              <a:t>12</a:t>
            </a:fld>
            <a:endParaRPr lang="en-US"/>
          </a:p>
        </p:txBody>
      </p:sp>
    </p:spTree>
    <p:extLst>
      <p:ext uri="{BB962C8B-B14F-4D97-AF65-F5344CB8AC3E}">
        <p14:creationId xmlns:p14="http://schemas.microsoft.com/office/powerpoint/2010/main" val="10436293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001839"/>
            <a:ext cx="10363200" cy="1470025"/>
          </a:xfrm>
        </p:spPr>
        <p:txBody>
          <a:bodyPr>
            <a:normAutofit/>
          </a:bodyPr>
          <a:lstStyle>
            <a:lvl1pPr>
              <a:defRPr sz="4000">
                <a:latin typeface="Arial" panose="020B0604020202020204" pitchFamily="34" charset="0"/>
                <a:cs typeface="Arial" panose="020B0604020202020204" pitchFamily="34" charset="0"/>
              </a:defRPr>
            </a:lvl1pPr>
          </a:lstStyle>
          <a:p>
            <a:r>
              <a:rPr lang="en-US"/>
              <a:t>Click to edit Master title style</a:t>
            </a:r>
          </a:p>
        </p:txBody>
      </p:sp>
      <p:sp>
        <p:nvSpPr>
          <p:cNvPr id="3" name="Subtitle 2"/>
          <p:cNvSpPr>
            <a:spLocks noGrp="1"/>
          </p:cNvSpPr>
          <p:nvPr>
            <p:ph type="subTitle" idx="1"/>
          </p:nvPr>
        </p:nvSpPr>
        <p:spPr>
          <a:xfrm>
            <a:off x="1828800" y="2988273"/>
            <a:ext cx="8534400" cy="1752600"/>
          </a:xfrm>
        </p:spPr>
        <p:txBody>
          <a:bodyPr>
            <a:normAutofit/>
          </a:bodyPr>
          <a:lstStyle>
            <a:lvl1pPr marL="0" indent="0" algn="ctr">
              <a:buNone/>
              <a:defRPr sz="3000">
                <a:solidFill>
                  <a:schemeClr val="tx1">
                    <a:tint val="75000"/>
                  </a:schemeClr>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5031475" y="6355263"/>
            <a:ext cx="2844800" cy="365125"/>
          </a:xfrm>
        </p:spPr>
        <p:txBody>
          <a:bodyPr/>
          <a:lstStyle/>
          <a:p>
            <a:fld id="{A349544A-F1CD-3844-BFB3-6D230A0137DD}" type="datetimeFigureOut">
              <a:rPr lang="en-US" smtClean="0"/>
              <a:t>7/26/2021</a:t>
            </a:fld>
            <a:endParaRPr lang="en-US"/>
          </a:p>
        </p:txBody>
      </p:sp>
      <p:sp>
        <p:nvSpPr>
          <p:cNvPr id="9" name="Footer Placeholder 4"/>
          <p:cNvSpPr>
            <a:spLocks noGrp="1"/>
          </p:cNvSpPr>
          <p:nvPr>
            <p:ph type="ftr" sz="quarter" idx="11"/>
          </p:nvPr>
        </p:nvSpPr>
        <p:spPr>
          <a:xfrm>
            <a:off x="406400" y="6384928"/>
            <a:ext cx="3860800" cy="365125"/>
          </a:xfrm>
        </p:spPr>
        <p:txBody>
          <a:bodyPr/>
          <a:lstStyle/>
          <a:p>
            <a:pPr algn="l"/>
            <a:r>
              <a:rPr lang="en-US" b="1">
                <a:solidFill>
                  <a:schemeClr val="tx2">
                    <a:lumMod val="60000"/>
                    <a:lumOff val="40000"/>
                  </a:schemeClr>
                </a:solidFill>
                <a:latin typeface="Helvetica"/>
                <a:cs typeface="Helvetica"/>
              </a:rPr>
              <a:t>www.fda.gov</a:t>
            </a:r>
          </a:p>
        </p:txBody>
      </p:sp>
      <p:pic>
        <p:nvPicPr>
          <p:cNvPr id="5" name="Picture 4">
            <a:extLst>
              <a:ext uri="{FF2B5EF4-FFF2-40B4-BE49-F238E27FC236}">
                <a16:creationId xmlns:a16="http://schemas.microsoft.com/office/drawing/2014/main" id="{F40A3733-61F7-40A1-A7FC-CFB95FC14BFA}"/>
              </a:ext>
            </a:extLst>
          </p:cNvPr>
          <p:cNvPicPr>
            <a:picLocks noChangeAspect="1"/>
          </p:cNvPicPr>
          <p:nvPr userDrawn="1"/>
        </p:nvPicPr>
        <p:blipFill>
          <a:blip r:embed="rId3"/>
          <a:stretch>
            <a:fillRect/>
          </a:stretch>
        </p:blipFill>
        <p:spPr>
          <a:xfrm>
            <a:off x="8842248" y="235433"/>
            <a:ext cx="2743200" cy="767687"/>
          </a:xfrm>
          <a:prstGeom prst="rect">
            <a:avLst/>
          </a:prstGeom>
        </p:spPr>
      </p:pic>
    </p:spTree>
    <p:custDataLst>
      <p:tags r:id="rId1"/>
    </p:custDataLst>
    <p:extLst>
      <p:ext uri="{BB962C8B-B14F-4D97-AF65-F5344CB8AC3E}">
        <p14:creationId xmlns:p14="http://schemas.microsoft.com/office/powerpoint/2010/main" val="1073698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31802" y="1705628"/>
            <a:ext cx="11345471" cy="4448285"/>
          </a:xfrm>
        </p:spPr>
        <p:txBody>
          <a:bodyPr>
            <a:normAutofit/>
          </a:bodyPr>
          <a:lstStyle>
            <a:lvl1pPr>
              <a:defRPr sz="24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400">
                <a:latin typeface="Arial" panose="020B0604020202020204" pitchFamily="34" charset="0"/>
                <a:cs typeface="Arial" panose="020B0604020202020204" pitchFamily="34" charset="0"/>
              </a:defRPr>
            </a:lvl4pPr>
            <a:lvl5pPr>
              <a:defRPr sz="2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902200" y="6375403"/>
            <a:ext cx="2844800" cy="365125"/>
          </a:xfrm>
        </p:spPr>
        <p:txBody>
          <a:bodyPr/>
          <a:lstStyle>
            <a:lvl1pPr algn="ctr">
              <a:defRPr/>
            </a:lvl1pPr>
          </a:lstStyle>
          <a:p>
            <a:fld id="{A349544A-F1CD-3844-BFB3-6D230A0137DD}" type="datetimeFigureOut">
              <a:rPr lang="en-US" smtClean="0"/>
              <a:pPr/>
              <a:t>7/26/2021</a:t>
            </a:fld>
            <a:endParaRPr lang="en-US"/>
          </a:p>
        </p:txBody>
      </p:sp>
      <p:sp>
        <p:nvSpPr>
          <p:cNvPr id="5" name="Footer Placeholder 4"/>
          <p:cNvSpPr>
            <a:spLocks noGrp="1"/>
          </p:cNvSpPr>
          <p:nvPr>
            <p:ph type="ftr" sz="quarter" idx="11"/>
          </p:nvPr>
        </p:nvSpPr>
        <p:spPr>
          <a:xfrm>
            <a:off x="330200" y="6384928"/>
            <a:ext cx="3860800" cy="365125"/>
          </a:xfrm>
        </p:spPr>
        <p:txBody>
          <a:bodyPr/>
          <a:lstStyle/>
          <a:p>
            <a:pPr algn="l"/>
            <a:r>
              <a:rPr lang="en-US" b="1">
                <a:solidFill>
                  <a:schemeClr val="tx2">
                    <a:lumMod val="60000"/>
                    <a:lumOff val="40000"/>
                  </a:schemeClr>
                </a:solidFill>
                <a:latin typeface="Helvetica"/>
                <a:cs typeface="Helvetica"/>
              </a:rPr>
              <a:t>www.fda.gov</a:t>
            </a:r>
          </a:p>
        </p:txBody>
      </p:sp>
      <p:sp>
        <p:nvSpPr>
          <p:cNvPr id="9" name="TextBox 8"/>
          <p:cNvSpPr txBox="1"/>
          <p:nvPr userDrawn="1"/>
        </p:nvSpPr>
        <p:spPr>
          <a:xfrm>
            <a:off x="11521378" y="6409775"/>
            <a:ext cx="372218" cy="276999"/>
          </a:xfrm>
          <a:prstGeom prst="rect">
            <a:avLst/>
          </a:prstGeom>
          <a:noFill/>
        </p:spPr>
        <p:txBody>
          <a:bodyPr wrap="none" rtlCol="0">
            <a:spAutoFit/>
          </a:bodyPr>
          <a:lstStyle/>
          <a:p>
            <a:pPr algn="r"/>
            <a:fld id="{42D067E6-6582-4AD4-8521-F7089C370E58}" type="slidenum">
              <a:rPr lang="en-US" sz="1200" smtClean="0">
                <a:solidFill>
                  <a:schemeClr val="tx2">
                    <a:lumMod val="60000"/>
                    <a:lumOff val="40000"/>
                  </a:schemeClr>
                </a:solidFill>
                <a:latin typeface="Helvetica"/>
                <a:cs typeface="Helvetica"/>
              </a:rPr>
              <a:t>‹#›</a:t>
            </a:fld>
            <a:endParaRPr lang="en-US" sz="1200">
              <a:solidFill>
                <a:schemeClr val="tx2">
                  <a:lumMod val="60000"/>
                  <a:lumOff val="40000"/>
                </a:schemeClr>
              </a:solidFill>
              <a:latin typeface="Helvetica"/>
              <a:cs typeface="Helvetica"/>
            </a:endParaRPr>
          </a:p>
        </p:txBody>
      </p:sp>
      <p:sp>
        <p:nvSpPr>
          <p:cNvPr id="13" name="Title 1"/>
          <p:cNvSpPr>
            <a:spLocks noGrp="1"/>
          </p:cNvSpPr>
          <p:nvPr>
            <p:ph type="title"/>
          </p:nvPr>
        </p:nvSpPr>
        <p:spPr>
          <a:xfrm>
            <a:off x="609600" y="274638"/>
            <a:ext cx="10972800" cy="1143000"/>
          </a:xfrm>
        </p:spPr>
        <p:txBody>
          <a:bodyPr>
            <a:normAutofit/>
          </a:bodyPr>
          <a:lstStyle>
            <a:lvl1pPr>
              <a:defRPr sz="3600">
                <a:latin typeface="Arial" panose="020B0604020202020204" pitchFamily="34" charset="0"/>
                <a:cs typeface="Arial" panose="020B0604020202020204" pitchFamily="34" charset="0"/>
              </a:defRPr>
            </a:lvl1pPr>
          </a:lstStyle>
          <a:p>
            <a:r>
              <a:rPr lang="en-US"/>
              <a:t>Click to edit Master title style</a:t>
            </a:r>
          </a:p>
        </p:txBody>
      </p:sp>
      <p:pic>
        <p:nvPicPr>
          <p:cNvPr id="2" name="Picture 1">
            <a:extLst>
              <a:ext uri="{FF2B5EF4-FFF2-40B4-BE49-F238E27FC236}">
                <a16:creationId xmlns:a16="http://schemas.microsoft.com/office/drawing/2014/main" id="{F0453475-1590-488A-B07A-47530450BFAE}"/>
              </a:ext>
            </a:extLst>
          </p:cNvPr>
          <p:cNvPicPr>
            <a:picLocks noChangeAspect="1"/>
          </p:cNvPicPr>
          <p:nvPr userDrawn="1"/>
        </p:nvPicPr>
        <p:blipFill>
          <a:blip r:embed="rId3"/>
          <a:stretch>
            <a:fillRect/>
          </a:stretch>
        </p:blipFill>
        <p:spPr>
          <a:xfrm>
            <a:off x="10829758" y="243726"/>
            <a:ext cx="764635" cy="917562"/>
          </a:xfrm>
          <a:prstGeom prst="rect">
            <a:avLst/>
          </a:prstGeom>
        </p:spPr>
      </p:pic>
    </p:spTree>
    <p:custDataLst>
      <p:tags r:id="rId1"/>
    </p:custDataLst>
    <p:extLst>
      <p:ext uri="{BB962C8B-B14F-4D97-AF65-F5344CB8AC3E}">
        <p14:creationId xmlns:p14="http://schemas.microsoft.com/office/powerpoint/2010/main" val="3229544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016500" y="6334128"/>
            <a:ext cx="2844800" cy="365125"/>
          </a:xfrm>
        </p:spPr>
        <p:txBody>
          <a:bodyPr/>
          <a:lstStyle/>
          <a:p>
            <a:fld id="{A349544A-F1CD-3844-BFB3-6D230A0137DD}" type="datetimeFigureOut">
              <a:rPr lang="en-US" smtClean="0"/>
              <a:t>7/26/2021</a:t>
            </a:fld>
            <a:endParaRPr lang="en-US"/>
          </a:p>
        </p:txBody>
      </p:sp>
      <p:sp>
        <p:nvSpPr>
          <p:cNvPr id="6" name="Footer Placeholder 4"/>
          <p:cNvSpPr>
            <a:spLocks noGrp="1"/>
          </p:cNvSpPr>
          <p:nvPr>
            <p:ph type="ftr" sz="quarter" idx="11"/>
          </p:nvPr>
        </p:nvSpPr>
        <p:spPr>
          <a:xfrm>
            <a:off x="406400" y="6384928"/>
            <a:ext cx="3860800" cy="365125"/>
          </a:xfrm>
        </p:spPr>
        <p:txBody>
          <a:bodyPr/>
          <a:lstStyle/>
          <a:p>
            <a:pPr algn="l"/>
            <a:r>
              <a:rPr lang="en-US" b="1">
                <a:solidFill>
                  <a:schemeClr val="tx2">
                    <a:lumMod val="60000"/>
                    <a:lumOff val="40000"/>
                  </a:schemeClr>
                </a:solidFill>
                <a:latin typeface="Helvetica"/>
                <a:cs typeface="Helvetica"/>
              </a:rPr>
              <a:t>www.fda.gov</a:t>
            </a:r>
          </a:p>
        </p:txBody>
      </p:sp>
      <p:sp>
        <p:nvSpPr>
          <p:cNvPr id="4" name="Title 1"/>
          <p:cNvSpPr>
            <a:spLocks noGrp="1"/>
          </p:cNvSpPr>
          <p:nvPr>
            <p:ph type="title"/>
          </p:nvPr>
        </p:nvSpPr>
        <p:spPr>
          <a:xfrm>
            <a:off x="609600" y="274638"/>
            <a:ext cx="10972800" cy="1143000"/>
          </a:xfrm>
        </p:spPr>
        <p:txBody>
          <a:bodyPr>
            <a:normAutofit/>
          </a:bodyPr>
          <a:lstStyle>
            <a:lvl1pPr>
              <a:defRPr sz="3600">
                <a:latin typeface="Arial" panose="020B0604020202020204" pitchFamily="34" charset="0"/>
                <a:cs typeface="Arial" panose="020B0604020202020204" pitchFamily="34" charset="0"/>
              </a:defRPr>
            </a:lvl1pPr>
          </a:lstStyle>
          <a:p>
            <a:r>
              <a:rPr lang="en-US"/>
              <a:t>Click to edit Master title style</a:t>
            </a:r>
          </a:p>
        </p:txBody>
      </p:sp>
    </p:spTree>
    <p:custDataLst>
      <p:tags r:id="rId1"/>
    </p:custDataLst>
    <p:extLst>
      <p:ext uri="{BB962C8B-B14F-4D97-AF65-F5344CB8AC3E}">
        <p14:creationId xmlns:p14="http://schemas.microsoft.com/office/powerpoint/2010/main" val="389358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atin typeface="Arial" panose="020B0604020202020204" pitchFamily="34" charset="0"/>
                <a:cs typeface="Arial" panose="020B0604020202020204" pitchFamily="34" charset="0"/>
              </a:defRPr>
            </a:lvl1pPr>
          </a:lstStyle>
          <a:p>
            <a:r>
              <a:rPr lang="en-US"/>
              <a:t>Click to edit Master title style</a:t>
            </a:r>
          </a:p>
        </p:txBody>
      </p:sp>
      <p:sp>
        <p:nvSpPr>
          <p:cNvPr id="3" name="Content Placeholder 2"/>
          <p:cNvSpPr>
            <a:spLocks noGrp="1"/>
          </p:cNvSpPr>
          <p:nvPr>
            <p:ph sz="half" idx="1"/>
          </p:nvPr>
        </p:nvSpPr>
        <p:spPr>
          <a:xfrm>
            <a:off x="609600" y="1600203"/>
            <a:ext cx="5384800" cy="4525963"/>
          </a:xfr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3"/>
            <a:ext cx="5384800" cy="4525963"/>
          </a:xfr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685743" y="6380339"/>
            <a:ext cx="2844800" cy="365125"/>
          </a:xfrm>
        </p:spPr>
        <p:txBody>
          <a:bodyPr/>
          <a:lstStyle/>
          <a:p>
            <a:fld id="{A349544A-F1CD-3844-BFB3-6D230A0137DD}" type="datetimeFigureOut">
              <a:rPr lang="en-US" smtClean="0"/>
              <a:t>7/26/2021</a:t>
            </a:fld>
            <a:endParaRPr lang="en-US"/>
          </a:p>
        </p:txBody>
      </p:sp>
      <p:sp>
        <p:nvSpPr>
          <p:cNvPr id="9" name="Footer Placeholder 4"/>
          <p:cNvSpPr>
            <a:spLocks noGrp="1"/>
          </p:cNvSpPr>
          <p:nvPr>
            <p:ph type="ftr" sz="quarter" idx="11"/>
          </p:nvPr>
        </p:nvSpPr>
        <p:spPr>
          <a:xfrm>
            <a:off x="406400" y="6384928"/>
            <a:ext cx="3860800" cy="365125"/>
          </a:xfrm>
        </p:spPr>
        <p:txBody>
          <a:bodyPr/>
          <a:lstStyle/>
          <a:p>
            <a:pPr algn="l"/>
            <a:r>
              <a:rPr lang="en-US" b="1">
                <a:solidFill>
                  <a:schemeClr val="tx2">
                    <a:lumMod val="60000"/>
                    <a:lumOff val="40000"/>
                  </a:schemeClr>
                </a:solidFill>
                <a:latin typeface="Helvetica"/>
                <a:cs typeface="Helvetica"/>
              </a:rPr>
              <a:t>www.fda.gov</a:t>
            </a:r>
          </a:p>
        </p:txBody>
      </p:sp>
      <p:sp>
        <p:nvSpPr>
          <p:cNvPr id="11" name="TextBox 10"/>
          <p:cNvSpPr txBox="1"/>
          <p:nvPr userDrawn="1"/>
        </p:nvSpPr>
        <p:spPr>
          <a:xfrm>
            <a:off x="11521378" y="6409775"/>
            <a:ext cx="372218" cy="276999"/>
          </a:xfrm>
          <a:prstGeom prst="rect">
            <a:avLst/>
          </a:prstGeom>
          <a:noFill/>
        </p:spPr>
        <p:txBody>
          <a:bodyPr wrap="none" rtlCol="0">
            <a:spAutoFit/>
          </a:bodyPr>
          <a:lstStyle/>
          <a:p>
            <a:pPr algn="r"/>
            <a:fld id="{42D067E6-6582-4AD4-8521-F7089C370E58}" type="slidenum">
              <a:rPr lang="en-US" sz="1200" smtClean="0">
                <a:solidFill>
                  <a:schemeClr val="tx2">
                    <a:lumMod val="60000"/>
                    <a:lumOff val="40000"/>
                  </a:schemeClr>
                </a:solidFill>
                <a:latin typeface="Helvetica"/>
                <a:cs typeface="Helvetica"/>
              </a:rPr>
              <a:t>‹#›</a:t>
            </a:fld>
            <a:endParaRPr lang="en-US" sz="1200">
              <a:solidFill>
                <a:schemeClr val="tx2">
                  <a:lumMod val="60000"/>
                  <a:lumOff val="40000"/>
                </a:schemeClr>
              </a:solidFill>
              <a:latin typeface="Helvetica"/>
              <a:cs typeface="Helvetica"/>
            </a:endParaRPr>
          </a:p>
        </p:txBody>
      </p:sp>
      <p:pic>
        <p:nvPicPr>
          <p:cNvPr id="12" name="Picture 11">
            <a:extLst>
              <a:ext uri="{FF2B5EF4-FFF2-40B4-BE49-F238E27FC236}">
                <a16:creationId xmlns:a16="http://schemas.microsoft.com/office/drawing/2014/main" id="{0327023A-6FA0-48EE-8D7A-6E18E5954029}"/>
              </a:ext>
            </a:extLst>
          </p:cNvPr>
          <p:cNvPicPr>
            <a:picLocks noChangeAspect="1"/>
          </p:cNvPicPr>
          <p:nvPr userDrawn="1"/>
        </p:nvPicPr>
        <p:blipFill>
          <a:blip r:embed="rId3"/>
          <a:stretch>
            <a:fillRect/>
          </a:stretch>
        </p:blipFill>
        <p:spPr>
          <a:xfrm>
            <a:off x="10811470" y="243726"/>
            <a:ext cx="764635" cy="917562"/>
          </a:xfrm>
          <a:prstGeom prst="rect">
            <a:avLst/>
          </a:prstGeom>
        </p:spPr>
      </p:pic>
    </p:spTree>
    <p:custDataLst>
      <p:tags r:id="rId1"/>
    </p:custDataLst>
    <p:extLst>
      <p:ext uri="{BB962C8B-B14F-4D97-AF65-F5344CB8AC3E}">
        <p14:creationId xmlns:p14="http://schemas.microsoft.com/office/powerpoint/2010/main" val="21811724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atin typeface="Arial" panose="020B0604020202020204" pitchFamily="34" charset="0"/>
                <a:cs typeface="Arial" panose="020B0604020202020204" pitchFamily="34" charset="0"/>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noAutofit/>
          </a:bodyPr>
          <a:lstStyle>
            <a:lvl1pPr marL="0" indent="0">
              <a:buNone/>
              <a:defRPr sz="22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normAutofit/>
          </a:bodyPr>
          <a:lstStyle>
            <a:lvl1pPr>
              <a:defRPr sz="20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noAutofit/>
          </a:bodyPr>
          <a:lstStyle>
            <a:lvl1pPr marL="0" indent="0">
              <a:buNone/>
              <a:defRPr sz="22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0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5181600" y="6384928"/>
            <a:ext cx="2844800" cy="365125"/>
          </a:xfrm>
        </p:spPr>
        <p:txBody>
          <a:bodyPr/>
          <a:lstStyle/>
          <a:p>
            <a:fld id="{A349544A-F1CD-3844-BFB3-6D230A0137DD}" type="datetimeFigureOut">
              <a:rPr lang="en-US" smtClean="0"/>
              <a:t>7/26/2021</a:t>
            </a:fld>
            <a:endParaRPr lang="en-US"/>
          </a:p>
        </p:txBody>
      </p:sp>
      <p:sp>
        <p:nvSpPr>
          <p:cNvPr id="11" name="Footer Placeholder 4"/>
          <p:cNvSpPr>
            <a:spLocks noGrp="1"/>
          </p:cNvSpPr>
          <p:nvPr>
            <p:ph type="ftr" sz="quarter" idx="11"/>
          </p:nvPr>
        </p:nvSpPr>
        <p:spPr>
          <a:xfrm>
            <a:off x="406400" y="6384928"/>
            <a:ext cx="3860800" cy="365125"/>
          </a:xfrm>
        </p:spPr>
        <p:txBody>
          <a:bodyPr/>
          <a:lstStyle/>
          <a:p>
            <a:pPr algn="l"/>
            <a:r>
              <a:rPr lang="en-US" b="1">
                <a:solidFill>
                  <a:schemeClr val="tx2">
                    <a:lumMod val="60000"/>
                    <a:lumOff val="40000"/>
                  </a:schemeClr>
                </a:solidFill>
                <a:latin typeface="Helvetica"/>
                <a:cs typeface="Helvetica"/>
              </a:rPr>
              <a:t>www.fda.gov</a:t>
            </a:r>
          </a:p>
        </p:txBody>
      </p:sp>
      <p:sp>
        <p:nvSpPr>
          <p:cNvPr id="13" name="TextBox 12"/>
          <p:cNvSpPr txBox="1"/>
          <p:nvPr userDrawn="1"/>
        </p:nvSpPr>
        <p:spPr>
          <a:xfrm>
            <a:off x="11521378" y="6409775"/>
            <a:ext cx="372218" cy="276999"/>
          </a:xfrm>
          <a:prstGeom prst="rect">
            <a:avLst/>
          </a:prstGeom>
          <a:noFill/>
        </p:spPr>
        <p:txBody>
          <a:bodyPr wrap="none" rtlCol="0">
            <a:spAutoFit/>
          </a:bodyPr>
          <a:lstStyle/>
          <a:p>
            <a:pPr algn="r"/>
            <a:fld id="{42D067E6-6582-4AD4-8521-F7089C370E58}" type="slidenum">
              <a:rPr lang="en-US" sz="1200" smtClean="0">
                <a:solidFill>
                  <a:schemeClr val="tx2">
                    <a:lumMod val="60000"/>
                    <a:lumOff val="40000"/>
                  </a:schemeClr>
                </a:solidFill>
                <a:latin typeface="Helvetica"/>
                <a:cs typeface="Helvetica"/>
              </a:rPr>
              <a:t>‹#›</a:t>
            </a:fld>
            <a:endParaRPr lang="en-US" sz="1200">
              <a:solidFill>
                <a:schemeClr val="tx2">
                  <a:lumMod val="60000"/>
                  <a:lumOff val="40000"/>
                </a:schemeClr>
              </a:solidFill>
              <a:latin typeface="Helvetica"/>
              <a:cs typeface="Helvetica"/>
            </a:endParaRPr>
          </a:p>
        </p:txBody>
      </p:sp>
      <p:pic>
        <p:nvPicPr>
          <p:cNvPr id="12" name="Picture 11">
            <a:extLst>
              <a:ext uri="{FF2B5EF4-FFF2-40B4-BE49-F238E27FC236}">
                <a16:creationId xmlns:a16="http://schemas.microsoft.com/office/drawing/2014/main" id="{E0BCEE6B-5798-40CD-B62F-54C159497258}"/>
              </a:ext>
            </a:extLst>
          </p:cNvPr>
          <p:cNvPicPr>
            <a:picLocks noChangeAspect="1"/>
          </p:cNvPicPr>
          <p:nvPr userDrawn="1"/>
        </p:nvPicPr>
        <p:blipFill>
          <a:blip r:embed="rId3"/>
          <a:stretch>
            <a:fillRect/>
          </a:stretch>
        </p:blipFill>
        <p:spPr>
          <a:xfrm>
            <a:off x="10820614" y="243726"/>
            <a:ext cx="764635" cy="917562"/>
          </a:xfrm>
          <a:prstGeom prst="rect">
            <a:avLst/>
          </a:prstGeom>
        </p:spPr>
      </p:pic>
    </p:spTree>
    <p:custDataLst>
      <p:tags r:id="rId1"/>
    </p:custDataLst>
    <p:extLst>
      <p:ext uri="{BB962C8B-B14F-4D97-AF65-F5344CB8AC3E}">
        <p14:creationId xmlns:p14="http://schemas.microsoft.com/office/powerpoint/2010/main" val="3504503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atin typeface="Arial" panose="020B0604020202020204" pitchFamily="34" charset="0"/>
                <a:cs typeface="Arial" panose="020B0604020202020204" pitchFamily="34" charset="0"/>
              </a:defRPr>
            </a:lvl1pPr>
          </a:lstStyle>
          <a:p>
            <a:r>
              <a:rPr lang="en-US"/>
              <a:t>Click to edit Master title style</a:t>
            </a:r>
          </a:p>
        </p:txBody>
      </p:sp>
      <p:sp>
        <p:nvSpPr>
          <p:cNvPr id="3" name="Date Placeholder 2"/>
          <p:cNvSpPr>
            <a:spLocks noGrp="1"/>
          </p:cNvSpPr>
          <p:nvPr>
            <p:ph type="dt" sz="half" idx="10"/>
          </p:nvPr>
        </p:nvSpPr>
        <p:spPr>
          <a:xfrm>
            <a:off x="4794913" y="6391752"/>
            <a:ext cx="2844800" cy="365125"/>
          </a:xfrm>
        </p:spPr>
        <p:txBody>
          <a:bodyPr/>
          <a:lstStyle/>
          <a:p>
            <a:fld id="{A349544A-F1CD-3844-BFB3-6D230A0137DD}" type="datetimeFigureOut">
              <a:rPr lang="en-US" smtClean="0"/>
              <a:t>7/26/2021</a:t>
            </a:fld>
            <a:endParaRPr lang="en-US"/>
          </a:p>
        </p:txBody>
      </p:sp>
      <p:sp>
        <p:nvSpPr>
          <p:cNvPr id="7" name="Footer Placeholder 4"/>
          <p:cNvSpPr>
            <a:spLocks noGrp="1"/>
          </p:cNvSpPr>
          <p:nvPr>
            <p:ph type="ftr" sz="quarter" idx="11"/>
          </p:nvPr>
        </p:nvSpPr>
        <p:spPr>
          <a:xfrm>
            <a:off x="406400" y="6384928"/>
            <a:ext cx="3860800" cy="365125"/>
          </a:xfrm>
        </p:spPr>
        <p:txBody>
          <a:bodyPr/>
          <a:lstStyle/>
          <a:p>
            <a:pPr algn="l"/>
            <a:r>
              <a:rPr lang="en-US" b="1">
                <a:solidFill>
                  <a:schemeClr val="tx2">
                    <a:lumMod val="60000"/>
                    <a:lumOff val="40000"/>
                  </a:schemeClr>
                </a:solidFill>
                <a:latin typeface="Helvetica"/>
                <a:cs typeface="Helvetica"/>
              </a:rPr>
              <a:t>www.fda.gov</a:t>
            </a:r>
          </a:p>
        </p:txBody>
      </p:sp>
      <p:sp>
        <p:nvSpPr>
          <p:cNvPr id="9" name="TextBox 8"/>
          <p:cNvSpPr txBox="1"/>
          <p:nvPr userDrawn="1"/>
        </p:nvSpPr>
        <p:spPr>
          <a:xfrm>
            <a:off x="11521378" y="6409775"/>
            <a:ext cx="372218" cy="276999"/>
          </a:xfrm>
          <a:prstGeom prst="rect">
            <a:avLst/>
          </a:prstGeom>
          <a:noFill/>
        </p:spPr>
        <p:txBody>
          <a:bodyPr wrap="none" rtlCol="0">
            <a:spAutoFit/>
          </a:bodyPr>
          <a:lstStyle/>
          <a:p>
            <a:pPr algn="r"/>
            <a:fld id="{42D067E6-6582-4AD4-8521-F7089C370E58}" type="slidenum">
              <a:rPr lang="en-US" sz="1200" smtClean="0">
                <a:solidFill>
                  <a:schemeClr val="tx2">
                    <a:lumMod val="60000"/>
                    <a:lumOff val="40000"/>
                  </a:schemeClr>
                </a:solidFill>
                <a:latin typeface="Helvetica"/>
                <a:cs typeface="Helvetica"/>
              </a:rPr>
              <a:t>‹#›</a:t>
            </a:fld>
            <a:endParaRPr lang="en-US" sz="1200">
              <a:solidFill>
                <a:schemeClr val="tx2">
                  <a:lumMod val="60000"/>
                  <a:lumOff val="40000"/>
                </a:schemeClr>
              </a:solidFill>
              <a:latin typeface="Helvetica"/>
              <a:cs typeface="Helvetica"/>
            </a:endParaRPr>
          </a:p>
        </p:txBody>
      </p:sp>
      <p:pic>
        <p:nvPicPr>
          <p:cNvPr id="8" name="Picture 7">
            <a:extLst>
              <a:ext uri="{FF2B5EF4-FFF2-40B4-BE49-F238E27FC236}">
                <a16:creationId xmlns:a16="http://schemas.microsoft.com/office/drawing/2014/main" id="{A7F6D45C-2C60-4D96-A1CA-4F3C8C38D7E9}"/>
              </a:ext>
            </a:extLst>
          </p:cNvPr>
          <p:cNvPicPr>
            <a:picLocks noChangeAspect="1"/>
          </p:cNvPicPr>
          <p:nvPr userDrawn="1"/>
        </p:nvPicPr>
        <p:blipFill>
          <a:blip r:embed="rId3"/>
          <a:stretch>
            <a:fillRect/>
          </a:stretch>
        </p:blipFill>
        <p:spPr>
          <a:xfrm>
            <a:off x="10820614" y="243726"/>
            <a:ext cx="764635" cy="917562"/>
          </a:xfrm>
          <a:prstGeom prst="rect">
            <a:avLst/>
          </a:prstGeom>
        </p:spPr>
      </p:pic>
    </p:spTree>
    <p:custDataLst>
      <p:tags r:id="rId1"/>
    </p:custDataLst>
    <p:extLst>
      <p:ext uri="{BB962C8B-B14F-4D97-AF65-F5344CB8AC3E}">
        <p14:creationId xmlns:p14="http://schemas.microsoft.com/office/powerpoint/2010/main" val="1950559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atin typeface="Arial" panose="020B0604020202020204" pitchFamily="34" charset="0"/>
                <a:cs typeface="Arial" panose="020B0604020202020204" pitchFamily="34" charset="0"/>
              </a:defRPr>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normAutofit/>
          </a:bodyPr>
          <a:lstStyle>
            <a:lvl1pPr>
              <a:defRPr sz="20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20684" y="6349340"/>
            <a:ext cx="2844800" cy="365125"/>
          </a:xfrm>
        </p:spPr>
        <p:txBody>
          <a:bodyPr/>
          <a:lstStyle/>
          <a:p>
            <a:fld id="{A349544A-F1CD-3844-BFB3-6D230A0137DD}" type="datetimeFigureOut">
              <a:rPr lang="en-US" smtClean="0"/>
              <a:t>7/26/2021</a:t>
            </a:fld>
            <a:endParaRPr lang="en-US"/>
          </a:p>
        </p:txBody>
      </p:sp>
      <p:sp>
        <p:nvSpPr>
          <p:cNvPr id="9" name="Footer Placeholder 4"/>
          <p:cNvSpPr>
            <a:spLocks noGrp="1"/>
          </p:cNvSpPr>
          <p:nvPr>
            <p:ph type="ftr" sz="quarter" idx="11"/>
          </p:nvPr>
        </p:nvSpPr>
        <p:spPr>
          <a:xfrm>
            <a:off x="406400" y="6384928"/>
            <a:ext cx="3860800" cy="365125"/>
          </a:xfrm>
        </p:spPr>
        <p:txBody>
          <a:bodyPr/>
          <a:lstStyle/>
          <a:p>
            <a:pPr algn="l"/>
            <a:r>
              <a:rPr lang="en-US" b="1">
                <a:solidFill>
                  <a:schemeClr val="tx2">
                    <a:lumMod val="60000"/>
                    <a:lumOff val="40000"/>
                  </a:schemeClr>
                </a:solidFill>
                <a:latin typeface="Helvetica"/>
                <a:cs typeface="Helvetica"/>
              </a:rPr>
              <a:t>www.fda.gov</a:t>
            </a:r>
          </a:p>
        </p:txBody>
      </p:sp>
      <p:sp>
        <p:nvSpPr>
          <p:cNvPr id="11" name="TextBox 10"/>
          <p:cNvSpPr txBox="1"/>
          <p:nvPr userDrawn="1"/>
        </p:nvSpPr>
        <p:spPr>
          <a:xfrm>
            <a:off x="11521378" y="6409775"/>
            <a:ext cx="372218" cy="276999"/>
          </a:xfrm>
          <a:prstGeom prst="rect">
            <a:avLst/>
          </a:prstGeom>
          <a:noFill/>
        </p:spPr>
        <p:txBody>
          <a:bodyPr wrap="none" rtlCol="0">
            <a:spAutoFit/>
          </a:bodyPr>
          <a:lstStyle/>
          <a:p>
            <a:pPr algn="r"/>
            <a:fld id="{42D067E6-6582-4AD4-8521-F7089C370E58}" type="slidenum">
              <a:rPr lang="en-US" sz="1200" smtClean="0">
                <a:solidFill>
                  <a:schemeClr val="tx2">
                    <a:lumMod val="60000"/>
                    <a:lumOff val="40000"/>
                  </a:schemeClr>
                </a:solidFill>
                <a:latin typeface="Helvetica"/>
                <a:cs typeface="Helvetica"/>
              </a:rPr>
              <a:t>‹#›</a:t>
            </a:fld>
            <a:endParaRPr lang="en-US" sz="1200">
              <a:solidFill>
                <a:schemeClr val="tx2">
                  <a:lumMod val="60000"/>
                  <a:lumOff val="40000"/>
                </a:schemeClr>
              </a:solidFill>
              <a:latin typeface="Helvetica"/>
              <a:cs typeface="Helvetica"/>
            </a:endParaRPr>
          </a:p>
        </p:txBody>
      </p:sp>
      <p:pic>
        <p:nvPicPr>
          <p:cNvPr id="10" name="Picture 9">
            <a:extLst>
              <a:ext uri="{FF2B5EF4-FFF2-40B4-BE49-F238E27FC236}">
                <a16:creationId xmlns:a16="http://schemas.microsoft.com/office/drawing/2014/main" id="{B0A63E74-E4ED-4842-B46F-515A49C923F5}"/>
              </a:ext>
            </a:extLst>
          </p:cNvPr>
          <p:cNvPicPr>
            <a:picLocks noChangeAspect="1"/>
          </p:cNvPicPr>
          <p:nvPr userDrawn="1"/>
        </p:nvPicPr>
        <p:blipFill>
          <a:blip r:embed="rId3"/>
          <a:stretch>
            <a:fillRect/>
          </a:stretch>
        </p:blipFill>
        <p:spPr>
          <a:xfrm>
            <a:off x="10820614" y="243726"/>
            <a:ext cx="764635" cy="917562"/>
          </a:xfrm>
          <a:prstGeom prst="rect">
            <a:avLst/>
          </a:prstGeom>
        </p:spPr>
      </p:pic>
    </p:spTree>
    <p:custDataLst>
      <p:tags r:id="rId1"/>
    </p:custDataLst>
    <p:extLst>
      <p:ext uri="{BB962C8B-B14F-4D97-AF65-F5344CB8AC3E}">
        <p14:creationId xmlns:p14="http://schemas.microsoft.com/office/powerpoint/2010/main" val="8501386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atin typeface="Arial" panose="020B0604020202020204" pitchFamily="34" charset="0"/>
                <a:cs typeface="Arial" panose="020B0604020202020204" pitchFamily="34" charset="0"/>
              </a:defRPr>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958685" y="6384928"/>
            <a:ext cx="2844800" cy="365125"/>
          </a:xfrm>
        </p:spPr>
        <p:txBody>
          <a:bodyPr/>
          <a:lstStyle/>
          <a:p>
            <a:fld id="{A349544A-F1CD-3844-BFB3-6D230A0137DD}" type="datetimeFigureOut">
              <a:rPr lang="en-US" smtClean="0"/>
              <a:t>7/26/2021</a:t>
            </a:fld>
            <a:endParaRPr lang="en-US"/>
          </a:p>
        </p:txBody>
      </p:sp>
      <p:sp>
        <p:nvSpPr>
          <p:cNvPr id="9" name="Footer Placeholder 4"/>
          <p:cNvSpPr>
            <a:spLocks noGrp="1"/>
          </p:cNvSpPr>
          <p:nvPr>
            <p:ph type="ftr" sz="quarter" idx="11"/>
          </p:nvPr>
        </p:nvSpPr>
        <p:spPr>
          <a:xfrm>
            <a:off x="406400" y="6384928"/>
            <a:ext cx="3860800" cy="365125"/>
          </a:xfrm>
        </p:spPr>
        <p:txBody>
          <a:bodyPr/>
          <a:lstStyle/>
          <a:p>
            <a:pPr algn="l"/>
            <a:r>
              <a:rPr lang="en-US" b="1">
                <a:solidFill>
                  <a:schemeClr val="tx2">
                    <a:lumMod val="60000"/>
                    <a:lumOff val="40000"/>
                  </a:schemeClr>
                </a:solidFill>
                <a:latin typeface="Helvetica"/>
                <a:cs typeface="Helvetica"/>
              </a:rPr>
              <a:t>www.fda.gov</a:t>
            </a:r>
          </a:p>
        </p:txBody>
      </p:sp>
      <p:sp>
        <p:nvSpPr>
          <p:cNvPr id="11" name="TextBox 10"/>
          <p:cNvSpPr txBox="1"/>
          <p:nvPr userDrawn="1"/>
        </p:nvSpPr>
        <p:spPr>
          <a:xfrm>
            <a:off x="11521378" y="6409775"/>
            <a:ext cx="372218" cy="276999"/>
          </a:xfrm>
          <a:prstGeom prst="rect">
            <a:avLst/>
          </a:prstGeom>
          <a:noFill/>
        </p:spPr>
        <p:txBody>
          <a:bodyPr wrap="none" rtlCol="0">
            <a:spAutoFit/>
          </a:bodyPr>
          <a:lstStyle/>
          <a:p>
            <a:pPr algn="r"/>
            <a:fld id="{42D067E6-6582-4AD4-8521-F7089C370E58}" type="slidenum">
              <a:rPr lang="en-US" sz="1200" smtClean="0">
                <a:solidFill>
                  <a:schemeClr val="tx2">
                    <a:lumMod val="60000"/>
                    <a:lumOff val="40000"/>
                  </a:schemeClr>
                </a:solidFill>
                <a:latin typeface="Helvetica"/>
                <a:cs typeface="Helvetica"/>
              </a:rPr>
              <a:t>‹#›</a:t>
            </a:fld>
            <a:endParaRPr lang="en-US" sz="1200">
              <a:solidFill>
                <a:schemeClr val="tx2">
                  <a:lumMod val="60000"/>
                  <a:lumOff val="40000"/>
                </a:schemeClr>
              </a:solidFill>
              <a:latin typeface="Helvetica"/>
              <a:cs typeface="Helvetica"/>
            </a:endParaRPr>
          </a:p>
        </p:txBody>
      </p:sp>
      <p:pic>
        <p:nvPicPr>
          <p:cNvPr id="10" name="Picture 9">
            <a:extLst>
              <a:ext uri="{FF2B5EF4-FFF2-40B4-BE49-F238E27FC236}">
                <a16:creationId xmlns:a16="http://schemas.microsoft.com/office/drawing/2014/main" id="{6E44C3B8-9894-4CC3-A15F-1719C37106EB}"/>
              </a:ext>
            </a:extLst>
          </p:cNvPr>
          <p:cNvPicPr>
            <a:picLocks noChangeAspect="1"/>
          </p:cNvPicPr>
          <p:nvPr userDrawn="1"/>
        </p:nvPicPr>
        <p:blipFill>
          <a:blip r:embed="rId3"/>
          <a:stretch>
            <a:fillRect/>
          </a:stretch>
        </p:blipFill>
        <p:spPr>
          <a:xfrm>
            <a:off x="10820614" y="243726"/>
            <a:ext cx="764635" cy="917562"/>
          </a:xfrm>
          <a:prstGeom prst="rect">
            <a:avLst/>
          </a:prstGeom>
        </p:spPr>
      </p:pic>
    </p:spTree>
    <p:custDataLst>
      <p:tags r:id="rId1"/>
    </p:custDataLst>
    <p:extLst>
      <p:ext uri="{BB962C8B-B14F-4D97-AF65-F5344CB8AC3E}">
        <p14:creationId xmlns:p14="http://schemas.microsoft.com/office/powerpoint/2010/main" val="42510435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pic>
        <p:nvPicPr>
          <p:cNvPr id="3" name="Picture 2" descr="FDA_B&amp;W_Primary_logo.jpg">
            <a:extLst>
              <a:ext uri="{FF2B5EF4-FFF2-40B4-BE49-F238E27FC236}">
                <a16:creationId xmlns:a16="http://schemas.microsoft.com/office/drawing/2014/main" id="{E936D179-1F8D-434F-8359-8F482FAE650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71155" y="2520587"/>
            <a:ext cx="5456703" cy="1137013"/>
          </a:xfrm>
          <a:prstGeom prst="rect">
            <a:avLst/>
          </a:prstGeom>
        </p:spPr>
      </p:pic>
    </p:spTree>
    <p:custDataLst>
      <p:tags r:id="rId1"/>
    </p:custDataLst>
    <p:extLst>
      <p:ext uri="{BB962C8B-B14F-4D97-AF65-F5344CB8AC3E}">
        <p14:creationId xmlns:p14="http://schemas.microsoft.com/office/powerpoint/2010/main" val="609147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2.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49544A-F1CD-3844-BFB3-6D230A0137DD}" type="datetimeFigureOut">
              <a:rPr lang="en-US" smtClean="0"/>
              <a:t>7/26/2021</a:t>
            </a:fld>
            <a:endParaRPr lang="en-US"/>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rgbClr val="0070C0"/>
                </a:solidFill>
              </a:defRPr>
            </a:lvl1pPr>
          </a:lstStyle>
          <a:p>
            <a:fld id="{7D871F5F-C8AF-484B-B19A-A0CBCE8C7764}" type="slidenum">
              <a:rPr lang="en-US" smtClean="0"/>
              <a:pPr/>
              <a:t>‹#›</a:t>
            </a:fld>
            <a:endParaRPr lang="en-US"/>
          </a:p>
        </p:txBody>
      </p:sp>
    </p:spTree>
    <p:custDataLst>
      <p:tags r:id="rId11"/>
    </p:custDataLst>
    <p:extLst>
      <p:ext uri="{BB962C8B-B14F-4D97-AF65-F5344CB8AC3E}">
        <p14:creationId xmlns:p14="http://schemas.microsoft.com/office/powerpoint/2010/main" val="11263017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52" r:id="rId4"/>
    <p:sldLayoutId id="2147483653" r:id="rId5"/>
    <p:sldLayoutId id="2147483654" r:id="rId6"/>
    <p:sldLayoutId id="2147483656" r:id="rId7"/>
    <p:sldLayoutId id="2147483657" r:id="rId8"/>
    <p:sldLayoutId id="2147483660" r:id="rId9"/>
  </p:sldLayoutIdLst>
  <p:txStyles>
    <p:titleStyle>
      <a:lvl1pPr algn="ctr" defTabSz="457200" rtl="0" eaLnBrk="1" latinLnBrk="0" hangingPunct="1">
        <a:spcBef>
          <a:spcPct val="0"/>
        </a:spcBef>
        <a:buNone/>
        <a:defRPr sz="4400" kern="1200">
          <a:solidFill>
            <a:srgbClr val="0070C0"/>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10.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notesSlide" Target="../notesSlides/notesSlide7.xml"/><Relationship Id="rId7" Type="http://schemas.openxmlformats.org/officeDocument/2006/relationships/diagramColors" Target="../diagrams/colors4.xml"/><Relationship Id="rId2" Type="http://schemas.openxmlformats.org/officeDocument/2006/relationships/slideLayout" Target="../slideLayouts/slideLayout2.xml"/><Relationship Id="rId1" Type="http://schemas.openxmlformats.org/officeDocument/2006/relationships/tags" Target="../tags/tag20.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1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4.xml"/><Relationship Id="rId5" Type="http://schemas.openxmlformats.org/officeDocument/2006/relationships/image" Target="../media/image5.emf"/><Relationship Id="rId4" Type="http://schemas.openxmlformats.org/officeDocument/2006/relationships/package" Target="../embeddings/Microsoft_Visio_Drawing_E357CFA0.vsdx"/></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5.xml"/><Relationship Id="rId5" Type="http://schemas.openxmlformats.org/officeDocument/2006/relationships/image" Target="../media/image6.emf"/><Relationship Id="rId4" Type="http://schemas.openxmlformats.org/officeDocument/2006/relationships/package" Target="../embeddings/Microsoft_Visio_Drawing_B6E4291A.vsdx"/></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26.xml"/><Relationship Id="rId5" Type="http://schemas.openxmlformats.org/officeDocument/2006/relationships/image" Target="../media/image7.emf"/><Relationship Id="rId4" Type="http://schemas.openxmlformats.org/officeDocument/2006/relationships/package" Target="../embeddings/Microsoft_Visio_Drawing_72C24D37.vsdx"/></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20.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notesSlide" Target="../notesSlides/notesSlide16.xml"/><Relationship Id="rId7" Type="http://schemas.openxmlformats.org/officeDocument/2006/relationships/diagramColors" Target="../diagrams/colors5.xml"/><Relationship Id="rId2" Type="http://schemas.openxmlformats.org/officeDocument/2006/relationships/slideLayout" Target="../slideLayouts/slideLayout2.xml"/><Relationship Id="rId1" Type="http://schemas.openxmlformats.org/officeDocument/2006/relationships/tags" Target="../tags/tag29.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regulations.gov/docket/FDA-2021-N-0561" TargetMode="External"/><Relationship Id="rId2" Type="http://schemas.openxmlformats.org/officeDocument/2006/relationships/hyperlink" Target="https://www.regulations.gov/docket/FDA-2018-N-374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fda.gov/regulatory-information/search-fda-guidance-documents/remanufacturing-medical-devices" TargetMode="External"/><Relationship Id="rId2" Type="http://schemas.openxmlformats.org/officeDocument/2006/relationships/slideLayout" Target="../slideLayouts/slideLayout2.xml"/><Relationship Id="rId1" Type="http://schemas.openxmlformats.org/officeDocument/2006/relationships/tags" Target="../tags/tag30.xml"/><Relationship Id="rId6" Type="http://schemas.openxmlformats.org/officeDocument/2006/relationships/hyperlink" Target="https://www.fda.gov/media/113431/download" TargetMode="External"/><Relationship Id="rId5" Type="http://schemas.openxmlformats.org/officeDocument/2006/relationships/hyperlink" Target="https://www.fda.gov/medical-devices/quality-and-compliance-medical-devices/remanufacturing-and-servicing-medical-devices" TargetMode="External"/><Relationship Id="rId4" Type="http://schemas.openxmlformats.org/officeDocument/2006/relationships/hyperlink" Target="https://www.fda.gov/medical-devices/quality-and-compliance-medical-devices/discussion-paper-strengthening-cybersecurity-practices-associated-servicing-medical-devices"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www.fda.gov/training/cdrhlearn" TargetMode="External"/><Relationship Id="rId2" Type="http://schemas.openxmlformats.org/officeDocument/2006/relationships/hyperlink" Target="mailto:DICE@fda.hhs.gov" TargetMode="External"/><Relationship Id="rId1" Type="http://schemas.openxmlformats.org/officeDocument/2006/relationships/slideLayout" Target="../slideLayouts/slideLayout2.xml"/><Relationship Id="rId4" Type="http://schemas.openxmlformats.org/officeDocument/2006/relationships/hyperlink" Target="https://www.surveymonkey.com/r/CDRHWebinar07272021"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4.xml"/><Relationship Id="rId7" Type="http://schemas.openxmlformats.org/officeDocument/2006/relationships/diagramColors" Target="../diagrams/colors1.xml"/><Relationship Id="rId2" Type="http://schemas.openxmlformats.org/officeDocument/2006/relationships/slideLayout" Target="../slideLayouts/slideLayout2.xml"/><Relationship Id="rId1" Type="http://schemas.openxmlformats.org/officeDocument/2006/relationships/tags" Target="../tags/tag1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5.xml"/><Relationship Id="rId7" Type="http://schemas.openxmlformats.org/officeDocument/2006/relationships/diagramColors" Target="../diagrams/colors2.xml"/><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9.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notesSlide" Target="../notesSlides/notesSlide6.xml"/><Relationship Id="rId7" Type="http://schemas.openxmlformats.org/officeDocument/2006/relationships/diagramColors" Target="../diagrams/colors3.xml"/><Relationship Id="rId2" Type="http://schemas.openxmlformats.org/officeDocument/2006/relationships/slideLayout" Target="../slideLayouts/slideLayout2.xml"/><Relationship Id="rId1" Type="http://schemas.openxmlformats.org/officeDocument/2006/relationships/tags" Target="../tags/tag19.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1154484"/>
            <a:ext cx="7772400" cy="1470025"/>
          </a:xfrm>
        </p:spPr>
        <p:txBody>
          <a:bodyPr>
            <a:normAutofit/>
          </a:bodyPr>
          <a:lstStyle/>
          <a:p>
            <a:r>
              <a:rPr lang="en-US" altLang="en-US" sz="3600" i="1"/>
              <a:t>Welcome to today’s </a:t>
            </a:r>
            <a:br>
              <a:rPr lang="en-US" altLang="en-US" sz="3600" i="1"/>
            </a:br>
            <a:r>
              <a:rPr lang="en-US" altLang="en-US" sz="3600" i="1"/>
              <a:t>FDA/CDRH Webinar</a:t>
            </a:r>
            <a:endParaRPr lang="en-US" sz="3600"/>
          </a:p>
        </p:txBody>
      </p:sp>
      <p:sp>
        <p:nvSpPr>
          <p:cNvPr id="6" name="Subtitle 2"/>
          <p:cNvSpPr>
            <a:spLocks noGrp="1"/>
          </p:cNvSpPr>
          <p:nvPr>
            <p:ph type="subTitle" idx="1"/>
          </p:nvPr>
        </p:nvSpPr>
        <p:spPr>
          <a:xfrm>
            <a:off x="2895600" y="3325091"/>
            <a:ext cx="6511636" cy="3306008"/>
          </a:xfrm>
        </p:spPr>
        <p:txBody>
          <a:bodyPr vert="horz" lIns="91440" tIns="45720" rIns="91440" bIns="45720" rtlCol="0" anchor="t">
            <a:normAutofit/>
          </a:bodyPr>
          <a:lstStyle/>
          <a:p>
            <a:pPr defTabSz="914400" fontAlgn="base">
              <a:spcBef>
                <a:spcPct val="40000"/>
              </a:spcBef>
              <a:spcAft>
                <a:spcPct val="0"/>
              </a:spcAft>
              <a:defRPr/>
            </a:pPr>
            <a:r>
              <a:rPr lang="en-US" altLang="en-US" sz="1800" i="1" kern="0" dirty="0">
                <a:solidFill>
                  <a:srgbClr val="000000"/>
                </a:solidFill>
                <a:latin typeface="Arial"/>
                <a:cs typeface="Arial"/>
              </a:rPr>
              <a:t>Thank you for your patience while additional time is provided for participants to join the call. </a:t>
            </a:r>
            <a:endParaRPr lang="en-US" altLang="en-US" sz="1800" i="1" kern="0">
              <a:solidFill>
                <a:srgbClr val="000000"/>
              </a:solidFill>
            </a:endParaRPr>
          </a:p>
          <a:p>
            <a:pPr marL="342900" indent="-342900" algn="l" defTabSz="914400" fontAlgn="base">
              <a:spcBef>
                <a:spcPts val="0"/>
              </a:spcBef>
              <a:spcAft>
                <a:spcPct val="0"/>
              </a:spcAft>
              <a:buFontTx/>
              <a:buChar char="•"/>
              <a:defRPr/>
            </a:pPr>
            <a:endParaRPr lang="en-US" altLang="en-US" sz="1800" b="1" kern="0" dirty="0">
              <a:solidFill>
                <a:srgbClr val="000000"/>
              </a:solidFill>
            </a:endParaRPr>
          </a:p>
          <a:p>
            <a:pPr defTabSz="914400" fontAlgn="base">
              <a:spcBef>
                <a:spcPts val="0"/>
              </a:spcBef>
              <a:spcAft>
                <a:spcPct val="0"/>
              </a:spcAft>
              <a:defRPr/>
            </a:pPr>
            <a:r>
              <a:rPr lang="en-US" altLang="en-US" sz="1800" b="1" kern="0" dirty="0">
                <a:solidFill>
                  <a:srgbClr val="000000"/>
                </a:solidFill>
                <a:latin typeface="Arial"/>
                <a:cs typeface="Arial"/>
              </a:rPr>
              <a:t>If you have not connected to the audio portion of the webinar, please do so now:</a:t>
            </a:r>
          </a:p>
          <a:p>
            <a:pPr defTabSz="914400" fontAlgn="base">
              <a:spcBef>
                <a:spcPct val="40000"/>
              </a:spcBef>
              <a:spcAft>
                <a:spcPct val="0"/>
              </a:spcAft>
              <a:defRPr/>
            </a:pPr>
            <a:r>
              <a:rPr lang="en-US" altLang="en-US" sz="1800" b="1" kern="0" dirty="0">
                <a:solidFill>
                  <a:srgbClr val="000000"/>
                </a:solidFill>
                <a:latin typeface="Arial"/>
                <a:cs typeface="Arial"/>
              </a:rPr>
              <a:t>U.S. Dial: 888-455-1392</a:t>
            </a:r>
            <a:endParaRPr lang="en-US" sz="1800" b="1" kern="0">
              <a:solidFill>
                <a:srgbClr val="000000"/>
              </a:solidFill>
              <a:latin typeface="Arial"/>
              <a:cs typeface="Arial"/>
            </a:endParaRPr>
          </a:p>
          <a:p>
            <a:pPr defTabSz="914400" fontAlgn="base">
              <a:spcBef>
                <a:spcPct val="40000"/>
              </a:spcBef>
              <a:spcAft>
                <a:spcPct val="0"/>
              </a:spcAft>
              <a:defRPr/>
            </a:pPr>
            <a:r>
              <a:rPr lang="en-US" altLang="en-US" sz="1800" b="1" kern="0" dirty="0">
                <a:solidFill>
                  <a:srgbClr val="000000"/>
                </a:solidFill>
                <a:latin typeface="Arial"/>
                <a:cs typeface="Arial"/>
              </a:rPr>
              <a:t>Passcode: 8746836</a:t>
            </a:r>
          </a:p>
          <a:p>
            <a:pPr defTabSz="914400">
              <a:spcBef>
                <a:spcPct val="40000"/>
              </a:spcBef>
              <a:spcAft>
                <a:spcPct val="0"/>
              </a:spcAft>
              <a:defRPr/>
            </a:pPr>
            <a:r>
              <a:rPr lang="en-US" altLang="en-US" sz="1800" b="1" kern="0" dirty="0">
                <a:solidFill>
                  <a:srgbClr val="000000"/>
                </a:solidFill>
                <a:latin typeface="Arial"/>
                <a:cs typeface="Arial"/>
              </a:rPr>
              <a:t>International Dial: 773-799-3847</a:t>
            </a:r>
          </a:p>
          <a:p>
            <a:pPr defTabSz="914400">
              <a:spcBef>
                <a:spcPct val="40000"/>
              </a:spcBef>
              <a:spcAft>
                <a:spcPct val="0"/>
              </a:spcAft>
              <a:defRPr/>
            </a:pPr>
            <a:r>
              <a:rPr lang="en-US" sz="1800" b="1" kern="0" dirty="0">
                <a:solidFill>
                  <a:srgbClr val="000000"/>
                </a:solidFill>
              </a:rPr>
              <a:t>Passcode: 8746836</a:t>
            </a:r>
            <a:endParaRPr lang="en-US" dirty="0"/>
          </a:p>
        </p:txBody>
      </p:sp>
    </p:spTree>
    <p:custDataLst>
      <p:tags r:id="rId1"/>
    </p:custDataLst>
    <p:extLst>
      <p:ext uri="{BB962C8B-B14F-4D97-AF65-F5344CB8AC3E}">
        <p14:creationId xmlns:p14="http://schemas.microsoft.com/office/powerpoint/2010/main" val="19509219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09600" y="274638"/>
            <a:ext cx="10972800" cy="1143000"/>
          </a:xfrm>
        </p:spPr>
        <p:txBody>
          <a:bodyPr>
            <a:normAutofit/>
          </a:bodyPr>
          <a:lstStyle/>
          <a:p>
            <a:r>
              <a:rPr lang="en-US" altLang="en-US">
                <a:solidFill>
                  <a:srgbClr val="0070C0"/>
                </a:solidFill>
                <a:latin typeface="Arial" panose="020B0604020202020204" pitchFamily="34" charset="0"/>
                <a:cs typeface="Arial" panose="020B0604020202020204" pitchFamily="34" charset="0"/>
              </a:rPr>
              <a:t>Scope</a:t>
            </a:r>
            <a:endParaRPr lang="en-US">
              <a:latin typeface="Arial" panose="020B0604020202020204" pitchFamily="34" charset="0"/>
              <a:cs typeface="Arial" panose="020B0604020202020204" pitchFamily="34" charset="0"/>
            </a:endParaRPr>
          </a:p>
        </p:txBody>
      </p:sp>
      <p:graphicFrame>
        <p:nvGraphicFramePr>
          <p:cNvPr id="2" name="Diagram 1">
            <a:extLst>
              <a:ext uri="{FF2B5EF4-FFF2-40B4-BE49-F238E27FC236}">
                <a16:creationId xmlns:a16="http://schemas.microsoft.com/office/drawing/2014/main" id="{8070E7AF-21DF-4C7B-9402-2F4D62AF14C6}"/>
              </a:ext>
            </a:extLst>
          </p:cNvPr>
          <p:cNvGraphicFramePr/>
          <p:nvPr>
            <p:extLst>
              <p:ext uri="{D42A27DB-BD31-4B8C-83A1-F6EECF244321}">
                <p14:modId xmlns:p14="http://schemas.microsoft.com/office/powerpoint/2010/main" val="473682412"/>
              </p:ext>
            </p:extLst>
          </p:nvPr>
        </p:nvGraphicFramePr>
        <p:xfrm>
          <a:off x="815545" y="1417638"/>
          <a:ext cx="10890504" cy="437259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39234118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altLang="en-US">
                <a:solidFill>
                  <a:srgbClr val="0070C0"/>
                </a:solidFill>
                <a:latin typeface="Arial" panose="020B0604020202020204" pitchFamily="34" charset="0"/>
                <a:cs typeface="Arial" panose="020B0604020202020204" pitchFamily="34" charset="0"/>
              </a:rPr>
              <a:t>Guiding Principles</a:t>
            </a:r>
            <a:endParaRPr lang="en-US">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5F5B826F-3D13-402A-BD71-3A1A2D60CAEF}"/>
              </a:ext>
            </a:extLst>
          </p:cNvPr>
          <p:cNvSpPr txBox="1"/>
          <p:nvPr/>
        </p:nvSpPr>
        <p:spPr>
          <a:xfrm>
            <a:off x="716454" y="1711081"/>
            <a:ext cx="10747717" cy="3231654"/>
          </a:xfrm>
          <a:prstGeom prst="rect">
            <a:avLst/>
          </a:prstGeom>
          <a:noFill/>
        </p:spPr>
        <p:txBody>
          <a:bodyPr wrap="square" rtlCol="0">
            <a:spAutoFit/>
          </a:bodyPr>
          <a:lstStyle/>
          <a:p>
            <a:pPr marL="342900" indent="-342900">
              <a:buAutoNum type="arabicPeriod"/>
            </a:pPr>
            <a:r>
              <a:rPr lang="en-US" sz="2400"/>
              <a:t>Assess whether there is a change to the intended use</a:t>
            </a:r>
          </a:p>
          <a:p>
            <a:pPr marL="342900" indent="-342900">
              <a:buFontTx/>
              <a:buAutoNum type="arabicPeriod"/>
            </a:pPr>
            <a:r>
              <a:rPr lang="en-US" sz="2400"/>
              <a:t>Determine whether the activities, individually and cumulatively, significantly change the safety or performance specifications of a finished device </a:t>
            </a:r>
          </a:p>
          <a:p>
            <a:pPr marL="342900" indent="-342900">
              <a:buFontTx/>
              <a:buAutoNum type="arabicPeriod"/>
            </a:pPr>
            <a:r>
              <a:rPr lang="en-US" sz="2400"/>
              <a:t>Evaluate whether any changes to a device require a new marketing submission </a:t>
            </a:r>
          </a:p>
          <a:p>
            <a:pPr marL="342900" indent="-342900">
              <a:buFontTx/>
              <a:buAutoNum type="arabicPeriod"/>
            </a:pPr>
            <a:r>
              <a:rPr lang="en-US" sz="2400"/>
              <a:t>Assess component, part, or material dimensional and performance specifications</a:t>
            </a:r>
          </a:p>
          <a:p>
            <a:r>
              <a:rPr lang="en-US" sz="2400"/>
              <a:t>5. Employ a risk-based approach</a:t>
            </a:r>
          </a:p>
          <a:p>
            <a:r>
              <a:rPr lang="en-US" sz="2400"/>
              <a:t>6. Adequately document decision-making</a:t>
            </a:r>
          </a:p>
          <a:p>
            <a:endParaRPr lang="en-US"/>
          </a:p>
          <a:p>
            <a:endParaRPr lang="en-US"/>
          </a:p>
        </p:txBody>
      </p:sp>
    </p:spTree>
    <p:custDataLst>
      <p:tags r:id="rId1"/>
    </p:custDataLst>
    <p:extLst>
      <p:ext uri="{BB962C8B-B14F-4D97-AF65-F5344CB8AC3E}">
        <p14:creationId xmlns:p14="http://schemas.microsoft.com/office/powerpoint/2010/main" val="40608134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p:txBody>
          <a:bodyPr>
            <a:normAutofit/>
          </a:bodyPr>
          <a:lstStyle/>
          <a:p>
            <a:r>
              <a:rPr lang="en-US" sz="2000"/>
              <a:t>Significant change to device performance or safety specifications is one that, based on verification and validation testing and a risk-based assessment, results in a finished device that is outside the OEM’s performance or safety specifications or introduces new risks or significantly modifies existing risks</a:t>
            </a:r>
          </a:p>
          <a:p>
            <a:endParaRPr lang="en-US" sz="2000"/>
          </a:p>
          <a:p>
            <a:r>
              <a:rPr lang="en-US" sz="2000"/>
              <a:t>The FDA has identified certain types of activities that, in general, the FDA believes significantly change the legally marketed device’s performance or safety specifications:</a:t>
            </a:r>
          </a:p>
          <a:p>
            <a:pPr lvl="1"/>
            <a:r>
              <a:rPr lang="en-US" sz="2000"/>
              <a:t>Changes to the device’s sterilization methods</a:t>
            </a:r>
          </a:p>
          <a:p>
            <a:pPr lvl="1"/>
            <a:r>
              <a:rPr lang="en-US" sz="2000"/>
              <a:t>Changes to the device’s reprocessing instructions</a:t>
            </a:r>
          </a:p>
          <a:p>
            <a:pPr lvl="1"/>
            <a:r>
              <a:rPr lang="en-US" sz="2000"/>
              <a:t>Changes to the device’s control mechanism, operating principle, or energy type</a:t>
            </a:r>
          </a:p>
          <a:p>
            <a:pPr lvl="1"/>
            <a:endParaRPr lang="en-US" sz="2000"/>
          </a:p>
          <a:p>
            <a:r>
              <a:rPr lang="en-US" sz="2000"/>
              <a:t>Remanufacturing includes significant changes to a device’s intended use</a:t>
            </a:r>
          </a:p>
        </p:txBody>
      </p:sp>
      <p:sp>
        <p:nvSpPr>
          <p:cNvPr id="4" name="Title 1"/>
          <p:cNvSpPr>
            <a:spLocks noGrp="1"/>
          </p:cNvSpPr>
          <p:nvPr>
            <p:ph type="title"/>
          </p:nvPr>
        </p:nvSpPr>
        <p:spPr/>
        <p:txBody>
          <a:bodyPr>
            <a:normAutofit fontScale="90000"/>
          </a:bodyPr>
          <a:lstStyle/>
          <a:p>
            <a:r>
              <a:rPr lang="en-US" altLang="en-US">
                <a:solidFill>
                  <a:srgbClr val="0070C0"/>
                </a:solidFill>
                <a:latin typeface="Arial" panose="020B0604020202020204" pitchFamily="34" charset="0"/>
                <a:cs typeface="Arial" panose="020B0604020202020204" pitchFamily="34" charset="0"/>
              </a:rPr>
              <a:t>Relevant considerations </a:t>
            </a:r>
            <a:r>
              <a:rPr lang="en-US"/>
              <a:t>to determine </a:t>
            </a:r>
            <a:br>
              <a:rPr lang="en-US"/>
            </a:br>
            <a:r>
              <a:rPr lang="en-US"/>
              <a:t>if activities are remanufacturing</a:t>
            </a:r>
            <a:endParaRPr lang="en-US">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2892210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p:txBody>
          <a:bodyPr vert="horz" lIns="91440" tIns="45720" rIns="91440" bIns="45720" rtlCol="0" anchor="t">
            <a:normAutofit fontScale="85000" lnSpcReduction="20000"/>
          </a:bodyPr>
          <a:lstStyle/>
          <a:p>
            <a:r>
              <a:rPr lang="en-US" sz="2200">
                <a:solidFill>
                  <a:srgbClr val="000000"/>
                </a:solidFill>
              </a:rPr>
              <a:t>For activities involving components, parts, and materials, the FDA recommends the use of a flowchart</a:t>
            </a:r>
          </a:p>
          <a:p>
            <a:pPr lvl="1"/>
            <a:r>
              <a:rPr lang="en-US" sz="2200">
                <a:solidFill>
                  <a:srgbClr val="000000"/>
                </a:solidFill>
              </a:rPr>
              <a:t>The FDA does not recommend evaluation with flowchart when an activity is performed on behalf of, or otherwise explicitly authorized by, the OEM and the activity returns the legally marketed device to its original performance and safety specifications, and intended use</a:t>
            </a:r>
          </a:p>
          <a:p>
            <a:endParaRPr lang="en-US" sz="2200">
              <a:solidFill>
                <a:srgbClr val="000000"/>
              </a:solidFill>
            </a:endParaRPr>
          </a:p>
          <a:p>
            <a:r>
              <a:rPr lang="en-US" sz="2200">
                <a:solidFill>
                  <a:srgbClr val="000000"/>
                </a:solidFill>
                <a:latin typeface="Arial"/>
                <a:cs typeface="Arial"/>
              </a:rPr>
              <a:t>Although definitions and guiding principles apply to software, the flowchart </a:t>
            </a:r>
            <a:r>
              <a:rPr lang="en-US" sz="2200" b="1">
                <a:solidFill>
                  <a:srgbClr val="000000"/>
                </a:solidFill>
                <a:latin typeface="Arial"/>
                <a:cs typeface="Arial"/>
              </a:rPr>
              <a:t>should not</a:t>
            </a:r>
            <a:r>
              <a:rPr lang="en-US" sz="2200">
                <a:solidFill>
                  <a:srgbClr val="000000"/>
                </a:solidFill>
                <a:latin typeface="Arial"/>
                <a:cs typeface="Arial"/>
              </a:rPr>
              <a:t> be applied to software</a:t>
            </a:r>
          </a:p>
          <a:p>
            <a:endParaRPr lang="en-US" sz="2200">
              <a:solidFill>
                <a:srgbClr val="000000"/>
              </a:solidFill>
            </a:endParaRPr>
          </a:p>
          <a:p>
            <a:r>
              <a:rPr lang="en-US" sz="2200"/>
              <a:t>Entities performing activities on devices should make a determination about whether each activity and the cumulative effects of such activities are remanufacturing and document their rationale.</a:t>
            </a:r>
          </a:p>
          <a:p>
            <a:pPr lvl="1"/>
            <a:r>
              <a:rPr lang="en-US" sz="2200"/>
              <a:t>The documentation should be prepared in a way that an FDA investigator or other third party can understand what the change was and the rationale underlying the conclusion</a:t>
            </a:r>
          </a:p>
          <a:p>
            <a:pPr lvl="1"/>
            <a:r>
              <a:rPr lang="en-US" sz="2200"/>
              <a:t>Guidance includes minimum documentation recommendations, including product name, dates, descriptions of device and activities, whether the activity is remanufacturing, references to related documents, and signatures</a:t>
            </a:r>
          </a:p>
          <a:p>
            <a:pPr lvl="1"/>
            <a:endParaRPr lang="en-US"/>
          </a:p>
        </p:txBody>
      </p:sp>
      <p:sp>
        <p:nvSpPr>
          <p:cNvPr id="4" name="Title 1"/>
          <p:cNvSpPr>
            <a:spLocks noGrp="1"/>
          </p:cNvSpPr>
          <p:nvPr>
            <p:ph type="title"/>
          </p:nvPr>
        </p:nvSpPr>
        <p:spPr/>
        <p:txBody>
          <a:bodyPr>
            <a:normAutofit fontScale="90000"/>
          </a:bodyPr>
          <a:lstStyle/>
          <a:p>
            <a:r>
              <a:rPr lang="en-US" altLang="en-US">
                <a:solidFill>
                  <a:srgbClr val="0070C0"/>
                </a:solidFill>
                <a:latin typeface="Arial" panose="020B0604020202020204" pitchFamily="34" charset="0"/>
                <a:cs typeface="Arial" panose="020B0604020202020204" pitchFamily="34" charset="0"/>
              </a:rPr>
              <a:t>Relevant considerations </a:t>
            </a:r>
            <a:r>
              <a:rPr lang="en-US"/>
              <a:t>to determine </a:t>
            </a:r>
            <a:br>
              <a:rPr lang="en-US"/>
            </a:br>
            <a:r>
              <a:rPr lang="en-US"/>
              <a:t>if activities are remanufacturing</a:t>
            </a:r>
            <a:endParaRPr lang="en-US">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2980973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9E4BE70-81AC-4FA4-8AEE-C943DCC20421}"/>
              </a:ext>
            </a:extLst>
          </p:cNvPr>
          <p:cNvSpPr>
            <a:spLocks noGrp="1"/>
          </p:cNvSpPr>
          <p:nvPr>
            <p:ph idx="1"/>
          </p:nvPr>
        </p:nvSpPr>
        <p:spPr>
          <a:xfrm>
            <a:off x="431802" y="1705628"/>
            <a:ext cx="5664198" cy="4448285"/>
          </a:xfrm>
        </p:spPr>
        <p:txBody>
          <a:bodyPr>
            <a:normAutofit fontScale="92500"/>
          </a:bodyPr>
          <a:lstStyle/>
          <a:p>
            <a:r>
              <a:rPr lang="en-US"/>
              <a:t>As a reminder, this flowchart is: </a:t>
            </a:r>
          </a:p>
          <a:p>
            <a:pPr lvl="1"/>
            <a:r>
              <a:rPr lang="en-US"/>
              <a:t>Intended to be used after an entity determines that there is no significant change to intended use or the device’s sterilization methods, reprocessing instructions, control mechanism, operating principle, or energy type</a:t>
            </a:r>
          </a:p>
          <a:p>
            <a:pPr lvl="1"/>
            <a:r>
              <a:rPr lang="en-US"/>
              <a:t>Provided as a visual aid, but does not capture all relevant considerations</a:t>
            </a:r>
          </a:p>
          <a:p>
            <a:r>
              <a:rPr lang="en-US"/>
              <a:t>Refer to the accompanying text in guidance when using the flowchart</a:t>
            </a:r>
          </a:p>
        </p:txBody>
      </p:sp>
      <p:sp>
        <p:nvSpPr>
          <p:cNvPr id="3" name="Title 2">
            <a:extLst>
              <a:ext uri="{FF2B5EF4-FFF2-40B4-BE49-F238E27FC236}">
                <a16:creationId xmlns:a16="http://schemas.microsoft.com/office/drawing/2014/main" id="{1A1B5871-02F6-4FF7-9305-C5730AE9AE4B}"/>
              </a:ext>
            </a:extLst>
          </p:cNvPr>
          <p:cNvSpPr>
            <a:spLocks noGrp="1"/>
          </p:cNvSpPr>
          <p:nvPr>
            <p:ph type="title"/>
          </p:nvPr>
        </p:nvSpPr>
        <p:spPr/>
        <p:txBody>
          <a:bodyPr>
            <a:normAutofit fontScale="90000"/>
          </a:bodyPr>
          <a:lstStyle/>
          <a:p>
            <a:r>
              <a:rPr lang="en-US"/>
              <a:t>Flowchart to help determine whether activities </a:t>
            </a:r>
            <a:br>
              <a:rPr lang="en-US"/>
            </a:br>
            <a:r>
              <a:rPr lang="en-US"/>
              <a:t>performed are likely remanufacturing</a:t>
            </a:r>
          </a:p>
        </p:txBody>
      </p:sp>
      <p:pic>
        <p:nvPicPr>
          <p:cNvPr id="11" name="Picture 10">
            <a:extLst>
              <a:ext uri="{FF2B5EF4-FFF2-40B4-BE49-F238E27FC236}">
                <a16:creationId xmlns:a16="http://schemas.microsoft.com/office/drawing/2014/main" id="{A0F49ACB-E793-4BA7-83FB-A58D07D175B6}"/>
              </a:ext>
            </a:extLst>
          </p:cNvPr>
          <p:cNvPicPr>
            <a:picLocks noChangeAspect="1"/>
          </p:cNvPicPr>
          <p:nvPr/>
        </p:nvPicPr>
        <p:blipFill>
          <a:blip r:embed="rId2"/>
          <a:stretch>
            <a:fillRect/>
          </a:stretch>
        </p:blipFill>
        <p:spPr>
          <a:xfrm>
            <a:off x="6962592" y="1417638"/>
            <a:ext cx="4340315" cy="5017181"/>
          </a:xfrm>
          <a:prstGeom prst="rect">
            <a:avLst/>
          </a:prstGeom>
        </p:spPr>
      </p:pic>
      <p:sp>
        <p:nvSpPr>
          <p:cNvPr id="12" name="Rectangle 11">
            <a:extLst>
              <a:ext uri="{FF2B5EF4-FFF2-40B4-BE49-F238E27FC236}">
                <a16:creationId xmlns:a16="http://schemas.microsoft.com/office/drawing/2014/main" id="{659E1462-91AB-4410-9EF7-F1CCCB4BD911}"/>
              </a:ext>
            </a:extLst>
          </p:cNvPr>
          <p:cNvSpPr/>
          <p:nvPr/>
        </p:nvSpPr>
        <p:spPr>
          <a:xfrm>
            <a:off x="6263640" y="1417638"/>
            <a:ext cx="2378710" cy="4419281"/>
          </a:xfrm>
          <a:prstGeom prst="rect">
            <a:avLst/>
          </a:prstGeom>
          <a:solidFill>
            <a:schemeClr val="bg1">
              <a:lumMod val="65000"/>
              <a:alpha val="2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F6EEC2B-B847-4840-A66B-58DB00057F58}"/>
              </a:ext>
            </a:extLst>
          </p:cNvPr>
          <p:cNvSpPr/>
          <p:nvPr/>
        </p:nvSpPr>
        <p:spPr>
          <a:xfrm>
            <a:off x="8646748" y="1417637"/>
            <a:ext cx="2935652" cy="4419281"/>
          </a:xfrm>
          <a:prstGeom prst="rect">
            <a:avLst/>
          </a:prstGeom>
          <a:solidFill>
            <a:srgbClr val="FFFF00">
              <a:alpha val="2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 Placeholder 6">
            <a:extLst>
              <a:ext uri="{FF2B5EF4-FFF2-40B4-BE49-F238E27FC236}">
                <a16:creationId xmlns:a16="http://schemas.microsoft.com/office/drawing/2014/main" id="{5F3B5AD6-793E-414B-A6A1-2F4C739B5C55}"/>
              </a:ext>
            </a:extLst>
          </p:cNvPr>
          <p:cNvSpPr txBox="1">
            <a:spLocks/>
          </p:cNvSpPr>
          <p:nvPr/>
        </p:nvSpPr>
        <p:spPr>
          <a:xfrm>
            <a:off x="6259242" y="2560638"/>
            <a:ext cx="1567180" cy="598487"/>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ct val="20000"/>
              </a:spcBef>
              <a:buFont typeface="Arial"/>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4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4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b="1"/>
              <a:t>Objective decision</a:t>
            </a:r>
          </a:p>
        </p:txBody>
      </p:sp>
      <p:sp>
        <p:nvSpPr>
          <p:cNvPr id="15" name="Text Placeholder 6">
            <a:extLst>
              <a:ext uri="{FF2B5EF4-FFF2-40B4-BE49-F238E27FC236}">
                <a16:creationId xmlns:a16="http://schemas.microsoft.com/office/drawing/2014/main" id="{D634CAC8-43A1-4D09-9236-CC8C1F1A38C8}"/>
              </a:ext>
            </a:extLst>
          </p:cNvPr>
          <p:cNvSpPr txBox="1">
            <a:spLocks/>
          </p:cNvSpPr>
          <p:nvPr/>
        </p:nvSpPr>
        <p:spPr>
          <a:xfrm>
            <a:off x="9508942" y="2400567"/>
            <a:ext cx="1877742" cy="598487"/>
          </a:xfrm>
          <a:prstGeom prst="rect">
            <a:avLst/>
          </a:prstGeom>
        </p:spPr>
        <p:txBody>
          <a:bodyPr vert="horz" lIns="91440" tIns="45720" rIns="91440" bIns="45720" rtlCol="0" anchor="b">
            <a:noAutofit/>
          </a:bodyPr>
          <a:lstStyle>
            <a:lvl1pPr marL="0" indent="0" algn="l" defTabSz="457200" rtl="0" eaLnBrk="1" latinLnBrk="0" hangingPunct="1">
              <a:spcBef>
                <a:spcPct val="20000"/>
              </a:spcBef>
              <a:buFont typeface="Arial"/>
              <a:buNone/>
              <a:defRPr sz="2200" b="1" kern="1200">
                <a:solidFill>
                  <a:schemeClr val="tx1"/>
                </a:solidFill>
                <a:latin typeface="Arial" panose="020B0604020202020204" pitchFamily="34" charset="0"/>
                <a:ea typeface="+mn-ea"/>
                <a:cs typeface="Arial" panose="020B0604020202020204" pitchFamily="34" charset="0"/>
              </a:defRPr>
            </a:lvl1pPr>
            <a:lvl2pPr marL="457200" indent="0" algn="l" defTabSz="457200" rtl="0" eaLnBrk="1" latinLnBrk="0" hangingPunct="1">
              <a:spcBef>
                <a:spcPct val="20000"/>
              </a:spcBef>
              <a:buFont typeface="Arial"/>
              <a:buNone/>
              <a:defRPr sz="2000" b="1"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800" b="1"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b="1"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b="1" kern="1200">
                <a:solidFill>
                  <a:schemeClr val="tx1"/>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r>
              <a:rPr lang="en-US"/>
              <a:t>Assessment</a:t>
            </a:r>
          </a:p>
        </p:txBody>
      </p:sp>
    </p:spTree>
    <p:extLst>
      <p:ext uri="{BB962C8B-B14F-4D97-AF65-F5344CB8AC3E}">
        <p14:creationId xmlns:p14="http://schemas.microsoft.com/office/powerpoint/2010/main" val="32163924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altLang="en-US">
                <a:solidFill>
                  <a:srgbClr val="0070C0"/>
                </a:solidFill>
                <a:latin typeface="Arial" panose="020B0604020202020204" pitchFamily="34" charset="0"/>
                <a:cs typeface="Arial" panose="020B0604020202020204" pitchFamily="34" charset="0"/>
              </a:rPr>
              <a:t>How to Determine if Activities </a:t>
            </a:r>
            <a:br>
              <a:rPr lang="en-US" altLang="en-US">
                <a:solidFill>
                  <a:srgbClr val="0070C0"/>
                </a:solidFill>
                <a:latin typeface="Arial" panose="020B0604020202020204" pitchFamily="34" charset="0"/>
                <a:cs typeface="Arial" panose="020B0604020202020204" pitchFamily="34" charset="0"/>
              </a:rPr>
            </a:br>
            <a:r>
              <a:rPr lang="en-US" altLang="en-US">
                <a:solidFill>
                  <a:srgbClr val="0070C0"/>
                </a:solidFill>
                <a:latin typeface="Arial" panose="020B0604020202020204" pitchFamily="34" charset="0"/>
                <a:cs typeface="Arial" panose="020B0604020202020204" pitchFamily="34" charset="0"/>
              </a:rPr>
              <a:t>are Likely Remanufacturing</a:t>
            </a:r>
            <a:endParaRPr lang="en-US">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2DBD766F-81E7-41B0-B365-02D8F9482121}"/>
              </a:ext>
            </a:extLst>
          </p:cNvPr>
          <p:cNvSpPr txBox="1"/>
          <p:nvPr/>
        </p:nvSpPr>
        <p:spPr>
          <a:xfrm>
            <a:off x="2269696" y="5285687"/>
            <a:ext cx="2301766" cy="461665"/>
          </a:xfrm>
          <a:prstGeom prst="rect">
            <a:avLst/>
          </a:prstGeom>
          <a:noFill/>
        </p:spPr>
        <p:txBody>
          <a:bodyPr wrap="square" rtlCol="0">
            <a:spAutoFit/>
          </a:bodyPr>
          <a:lstStyle/>
          <a:p>
            <a:r>
              <a:rPr lang="en-US" sz="2400"/>
              <a:t>[Continue to A2]</a:t>
            </a:r>
          </a:p>
        </p:txBody>
      </p:sp>
      <p:sp>
        <p:nvSpPr>
          <p:cNvPr id="5" name="Rectangle 4">
            <a:extLst>
              <a:ext uri="{FF2B5EF4-FFF2-40B4-BE49-F238E27FC236}">
                <a16:creationId xmlns:a16="http://schemas.microsoft.com/office/drawing/2014/main" id="{78731E0F-0BF4-4746-AEA4-36B3D126B88D}"/>
              </a:ext>
            </a:extLst>
          </p:cNvPr>
          <p:cNvSpPr>
            <a:spLocks noChangeArrowheads="1"/>
          </p:cNvSpPr>
          <p:nvPr/>
        </p:nvSpPr>
        <p:spPr bwMode="auto">
          <a:xfrm>
            <a:off x="722739" y="520049"/>
            <a:ext cx="2265352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3" name="Rectangle 6">
            <a:extLst>
              <a:ext uri="{FF2B5EF4-FFF2-40B4-BE49-F238E27FC236}">
                <a16:creationId xmlns:a16="http://schemas.microsoft.com/office/drawing/2014/main" id="{9414E031-BFAD-4371-B090-2D6E3A8F0FE9}"/>
              </a:ext>
            </a:extLst>
          </p:cNvPr>
          <p:cNvSpPr>
            <a:spLocks noChangeArrowheads="1"/>
          </p:cNvSpPr>
          <p:nvPr/>
        </p:nvSpPr>
        <p:spPr bwMode="auto">
          <a:xfrm>
            <a:off x="1476404" y="1572312"/>
            <a:ext cx="1624422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15" name="Object 14" descr="Figure 1 is a flowchart that entities can follow to distinguish whether the activity is servicing or remanufacturing. The flowchart and accompanying text are intended to address the most common and important considerations that should be evaluated, but is not meant to capture all necessary considerations that an entity should evaluate in distinguishing servicing from remanufacturing. Rather, they are intended to guide entities in determining when additional evaluation (such as testing or conducting a risk assessment) is necessary. The flowchart and accompanying text are intended to be consulted after it is determined that there is no significant change to intended use.">
            <a:extLst>
              <a:ext uri="{FF2B5EF4-FFF2-40B4-BE49-F238E27FC236}">
                <a16:creationId xmlns:a16="http://schemas.microsoft.com/office/drawing/2014/main" id="{ADE7531D-3650-4ACF-A30A-F2F24A28BC79}"/>
              </a:ext>
            </a:extLst>
          </p:cNvPr>
          <p:cNvGraphicFramePr>
            <a:graphicFrameLocks noChangeAspect="1"/>
          </p:cNvGraphicFramePr>
          <p:nvPr>
            <p:extLst>
              <p:ext uri="{D42A27DB-BD31-4B8C-83A1-F6EECF244321}">
                <p14:modId xmlns:p14="http://schemas.microsoft.com/office/powerpoint/2010/main" val="539585993"/>
              </p:ext>
            </p:extLst>
          </p:nvPr>
        </p:nvGraphicFramePr>
        <p:xfrm>
          <a:off x="1476404" y="1572313"/>
          <a:ext cx="9239189" cy="4765638"/>
        </p:xfrm>
        <a:graphic>
          <a:graphicData uri="http://schemas.openxmlformats.org/presentationml/2006/ole">
            <mc:AlternateContent xmlns:mc="http://schemas.openxmlformats.org/markup-compatibility/2006">
              <mc:Choice xmlns:v="urn:schemas-microsoft-com:vml" Requires="v">
                <p:oleObj name="Visio" r:id="rId4" imgW="6210252" imgH="3190889" progId="Visio.Drawing.15">
                  <p:embed/>
                </p:oleObj>
              </mc:Choice>
              <mc:Fallback>
                <p:oleObj name="Visio" r:id="rId4" imgW="6210252" imgH="3190889" progId="Visio.Drawing.15">
                  <p:embed/>
                  <p:pic>
                    <p:nvPicPr>
                      <p:cNvPr id="15" name="Object 14" descr="Figure 1 is a flowchart that entities can follow to distinguish whether the activity is servicing or remanufacturing. The flowchart and accompanying text are intended to address the most common and important considerations that should be evaluated, but is not meant to capture all necessary considerations that an entity should evaluate in distinguishing servicing from remanufacturing. Rather, they are intended to guide entities in determining when additional evaluation (such as testing or conducting a risk assessment) is necessary. The flowchart and accompanying text are intended to be consulted after it is determined that there is no significant change to intended use.">
                        <a:extLst>
                          <a:ext uri="{FF2B5EF4-FFF2-40B4-BE49-F238E27FC236}">
                            <a16:creationId xmlns:a16="http://schemas.microsoft.com/office/drawing/2014/main" id="{ADE7531D-3650-4ACF-A30A-F2F24A28BC79}"/>
                          </a:ext>
                        </a:extLst>
                      </p:cNvPr>
                      <p:cNvPicPr>
                        <a:picLocks noChangeAspect="1" noChangeArrowheads="1"/>
                      </p:cNvPicPr>
                      <p:nvPr/>
                    </p:nvPicPr>
                    <p:blipFill>
                      <a:blip r:embed="rId5"/>
                      <a:srcRect/>
                      <a:stretch>
                        <a:fillRect/>
                      </a:stretch>
                    </p:blipFill>
                    <p:spPr bwMode="auto">
                      <a:xfrm>
                        <a:off x="1476404" y="1572313"/>
                        <a:ext cx="9239189" cy="4765638"/>
                      </a:xfrm>
                      <a:prstGeom prst="rect">
                        <a:avLst/>
                      </a:prstGeom>
                      <a:noFill/>
                    </p:spPr>
                  </p:pic>
                </p:oleObj>
              </mc:Fallback>
            </mc:AlternateContent>
          </a:graphicData>
        </a:graphic>
      </p:graphicFrame>
      <p:sp>
        <p:nvSpPr>
          <p:cNvPr id="16" name="Rectangle 8">
            <a:extLst>
              <a:ext uri="{FF2B5EF4-FFF2-40B4-BE49-F238E27FC236}">
                <a16:creationId xmlns:a16="http://schemas.microsoft.com/office/drawing/2014/main" id="{FEE56C2A-0F83-419F-B999-666F43D31AE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custDataLst>
      <p:tags r:id="rId1"/>
    </p:custDataLst>
    <p:extLst>
      <p:ext uri="{BB962C8B-B14F-4D97-AF65-F5344CB8AC3E}">
        <p14:creationId xmlns:p14="http://schemas.microsoft.com/office/powerpoint/2010/main" val="42619254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altLang="en-US">
                <a:solidFill>
                  <a:srgbClr val="0070C0"/>
                </a:solidFill>
                <a:latin typeface="Arial" panose="020B0604020202020204" pitchFamily="34" charset="0"/>
                <a:cs typeface="Arial" panose="020B0604020202020204" pitchFamily="34" charset="0"/>
              </a:rPr>
              <a:t>How to Determine if Activities </a:t>
            </a:r>
            <a:br>
              <a:rPr lang="en-US" altLang="en-US">
                <a:solidFill>
                  <a:srgbClr val="0070C0"/>
                </a:solidFill>
                <a:latin typeface="Arial" panose="020B0604020202020204" pitchFamily="34" charset="0"/>
                <a:cs typeface="Arial" panose="020B0604020202020204" pitchFamily="34" charset="0"/>
              </a:rPr>
            </a:br>
            <a:r>
              <a:rPr lang="en-US" altLang="en-US">
                <a:solidFill>
                  <a:srgbClr val="0070C0"/>
                </a:solidFill>
                <a:latin typeface="Arial" panose="020B0604020202020204" pitchFamily="34" charset="0"/>
                <a:cs typeface="Arial" panose="020B0604020202020204" pitchFamily="34" charset="0"/>
              </a:rPr>
              <a:t>are Likely Remanufacturing</a:t>
            </a:r>
            <a:endParaRPr lang="en-US">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2DBD766F-81E7-41B0-B365-02D8F9482121}"/>
              </a:ext>
            </a:extLst>
          </p:cNvPr>
          <p:cNvSpPr txBox="1"/>
          <p:nvPr/>
        </p:nvSpPr>
        <p:spPr>
          <a:xfrm>
            <a:off x="2248179" y="5199821"/>
            <a:ext cx="2301766" cy="461665"/>
          </a:xfrm>
          <a:prstGeom prst="rect">
            <a:avLst/>
          </a:prstGeom>
          <a:noFill/>
        </p:spPr>
        <p:txBody>
          <a:bodyPr wrap="square" rtlCol="0">
            <a:spAutoFit/>
          </a:bodyPr>
          <a:lstStyle/>
          <a:p>
            <a:r>
              <a:rPr lang="en-US" sz="2400"/>
              <a:t>[Continue to A3]</a:t>
            </a:r>
          </a:p>
        </p:txBody>
      </p:sp>
      <p:sp>
        <p:nvSpPr>
          <p:cNvPr id="5" name="Rectangle 4">
            <a:extLst>
              <a:ext uri="{FF2B5EF4-FFF2-40B4-BE49-F238E27FC236}">
                <a16:creationId xmlns:a16="http://schemas.microsoft.com/office/drawing/2014/main" id="{78731E0F-0BF4-4746-AEA4-36B3D126B88D}"/>
              </a:ext>
            </a:extLst>
          </p:cNvPr>
          <p:cNvSpPr>
            <a:spLocks noChangeArrowheads="1"/>
          </p:cNvSpPr>
          <p:nvPr/>
        </p:nvSpPr>
        <p:spPr bwMode="auto">
          <a:xfrm>
            <a:off x="722739" y="520049"/>
            <a:ext cx="2265352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2" name="Rectangle 2">
            <a:extLst>
              <a:ext uri="{FF2B5EF4-FFF2-40B4-BE49-F238E27FC236}">
                <a16:creationId xmlns:a16="http://schemas.microsoft.com/office/drawing/2014/main" id="{C62B48C0-E434-4424-9C66-26C83FB1FF4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a:extLst>
              <a:ext uri="{FF2B5EF4-FFF2-40B4-BE49-F238E27FC236}">
                <a16:creationId xmlns:a16="http://schemas.microsoft.com/office/drawing/2014/main" id="{47B4C161-1343-4CD7-A287-BB5FF672754A}"/>
              </a:ext>
            </a:extLst>
          </p:cNvPr>
          <p:cNvGraphicFramePr>
            <a:graphicFrameLocks noChangeAspect="1"/>
          </p:cNvGraphicFramePr>
          <p:nvPr>
            <p:extLst>
              <p:ext uri="{D42A27DB-BD31-4B8C-83A1-F6EECF244321}">
                <p14:modId xmlns:p14="http://schemas.microsoft.com/office/powerpoint/2010/main" val="749252502"/>
              </p:ext>
            </p:extLst>
          </p:nvPr>
        </p:nvGraphicFramePr>
        <p:xfrm>
          <a:off x="1454777" y="1573939"/>
          <a:ext cx="9239189" cy="4775470"/>
        </p:xfrm>
        <a:graphic>
          <a:graphicData uri="http://schemas.openxmlformats.org/presentationml/2006/ole">
            <mc:AlternateContent xmlns:mc="http://schemas.openxmlformats.org/markup-compatibility/2006">
              <mc:Choice xmlns:v="urn:schemas-microsoft-com:vml" Requires="v">
                <p:oleObj name="Visio" r:id="rId4" imgW="6210252" imgH="3210081" progId="Visio.Drawing.15">
                  <p:embed/>
                </p:oleObj>
              </mc:Choice>
              <mc:Fallback>
                <p:oleObj name="Visio" r:id="rId4" imgW="6210252" imgH="3210081" progId="Visio.Drawing.15">
                  <p:embed/>
                  <p:pic>
                    <p:nvPicPr>
                      <p:cNvPr id="14" name="Object 13">
                        <a:extLst>
                          <a:ext uri="{FF2B5EF4-FFF2-40B4-BE49-F238E27FC236}">
                            <a16:creationId xmlns:a16="http://schemas.microsoft.com/office/drawing/2014/main" id="{47B4C161-1343-4CD7-A287-BB5FF672754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54777" y="1573939"/>
                        <a:ext cx="9239189" cy="4775470"/>
                      </a:xfrm>
                      <a:prstGeom prst="rect">
                        <a:avLst/>
                      </a:prstGeom>
                      <a:noFill/>
                    </p:spPr>
                  </p:pic>
                </p:oleObj>
              </mc:Fallback>
            </mc:AlternateContent>
          </a:graphicData>
        </a:graphic>
      </p:graphicFrame>
    </p:spTree>
    <p:custDataLst>
      <p:tags r:id="rId1"/>
    </p:custDataLst>
    <p:extLst>
      <p:ext uri="{BB962C8B-B14F-4D97-AF65-F5344CB8AC3E}">
        <p14:creationId xmlns:p14="http://schemas.microsoft.com/office/powerpoint/2010/main" val="25583152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altLang="en-US">
                <a:solidFill>
                  <a:srgbClr val="0070C0"/>
                </a:solidFill>
                <a:latin typeface="Arial" panose="020B0604020202020204" pitchFamily="34" charset="0"/>
                <a:cs typeface="Arial" panose="020B0604020202020204" pitchFamily="34" charset="0"/>
              </a:rPr>
              <a:t>How to Determine if Activities </a:t>
            </a:r>
            <a:br>
              <a:rPr lang="en-US" altLang="en-US">
                <a:solidFill>
                  <a:srgbClr val="0070C0"/>
                </a:solidFill>
                <a:latin typeface="Arial" panose="020B0604020202020204" pitchFamily="34" charset="0"/>
                <a:cs typeface="Arial" panose="020B0604020202020204" pitchFamily="34" charset="0"/>
              </a:rPr>
            </a:br>
            <a:r>
              <a:rPr lang="en-US" altLang="en-US">
                <a:solidFill>
                  <a:srgbClr val="0070C0"/>
                </a:solidFill>
                <a:latin typeface="Arial" panose="020B0604020202020204" pitchFamily="34" charset="0"/>
                <a:cs typeface="Arial" panose="020B0604020202020204" pitchFamily="34" charset="0"/>
              </a:rPr>
              <a:t>are Likely Remanufacturing</a:t>
            </a:r>
            <a:endParaRPr lang="en-US">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78731E0F-0BF4-4746-AEA4-36B3D126B88D}"/>
              </a:ext>
            </a:extLst>
          </p:cNvPr>
          <p:cNvSpPr>
            <a:spLocks noChangeArrowheads="1"/>
          </p:cNvSpPr>
          <p:nvPr/>
        </p:nvSpPr>
        <p:spPr bwMode="auto">
          <a:xfrm>
            <a:off x="722739" y="520049"/>
            <a:ext cx="2265352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4">
            <a:extLst>
              <a:ext uri="{FF2B5EF4-FFF2-40B4-BE49-F238E27FC236}">
                <a16:creationId xmlns:a16="http://schemas.microsoft.com/office/drawing/2014/main" id="{C4478BCC-FFD5-43B0-AFED-6DFF3B284A7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45AD52D3-CA5E-4534-A68E-44522C16A600}"/>
              </a:ext>
            </a:extLst>
          </p:cNvPr>
          <p:cNvGraphicFramePr>
            <a:graphicFrameLocks noChangeAspect="1"/>
          </p:cNvGraphicFramePr>
          <p:nvPr>
            <p:extLst>
              <p:ext uri="{D42A27DB-BD31-4B8C-83A1-F6EECF244321}">
                <p14:modId xmlns:p14="http://schemas.microsoft.com/office/powerpoint/2010/main" val="737399997"/>
              </p:ext>
            </p:extLst>
          </p:nvPr>
        </p:nvGraphicFramePr>
        <p:xfrm>
          <a:off x="1640645" y="1932252"/>
          <a:ext cx="8916051" cy="3933974"/>
        </p:xfrm>
        <a:graphic>
          <a:graphicData uri="http://schemas.openxmlformats.org/presentationml/2006/ole">
            <mc:AlternateContent xmlns:mc="http://schemas.openxmlformats.org/markup-compatibility/2006">
              <mc:Choice xmlns:v="urn:schemas-microsoft-com:vml" Requires="v">
                <p:oleObj name="Visio" r:id="rId4" imgW="5915037" imgH="2609750" progId="Visio.Drawing.15">
                  <p:embed/>
                </p:oleObj>
              </mc:Choice>
              <mc:Fallback>
                <p:oleObj name="Visio" r:id="rId4" imgW="5915037" imgH="2609750" progId="Visio.Drawing.15">
                  <p:embed/>
                  <p:pic>
                    <p:nvPicPr>
                      <p:cNvPr id="11" name="Object 10">
                        <a:extLst>
                          <a:ext uri="{FF2B5EF4-FFF2-40B4-BE49-F238E27FC236}">
                            <a16:creationId xmlns:a16="http://schemas.microsoft.com/office/drawing/2014/main" id="{45AD52D3-CA5E-4534-A68E-44522C16A6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40645" y="1932252"/>
                        <a:ext cx="8916051" cy="3933974"/>
                      </a:xfrm>
                      <a:prstGeom prst="rect">
                        <a:avLst/>
                      </a:prstGeom>
                      <a:noFill/>
                    </p:spPr>
                  </p:pic>
                </p:oleObj>
              </mc:Fallback>
            </mc:AlternateContent>
          </a:graphicData>
        </a:graphic>
      </p:graphicFrame>
    </p:spTree>
    <p:custDataLst>
      <p:tags r:id="rId1"/>
    </p:custDataLst>
    <p:extLst>
      <p:ext uri="{BB962C8B-B14F-4D97-AF65-F5344CB8AC3E}">
        <p14:creationId xmlns:p14="http://schemas.microsoft.com/office/powerpoint/2010/main" val="6189113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p:txBody>
          <a:bodyPr>
            <a:normAutofit fontScale="92500" lnSpcReduction="20000"/>
          </a:bodyPr>
          <a:lstStyle/>
          <a:p>
            <a:pPr>
              <a:spcBef>
                <a:spcPts val="0"/>
              </a:spcBef>
            </a:pPr>
            <a:r>
              <a:rPr lang="en-US">
                <a:solidFill>
                  <a:srgbClr val="000000"/>
                </a:solidFill>
              </a:rPr>
              <a:t>Flowchart should not be used for changes involving software</a:t>
            </a:r>
          </a:p>
          <a:p>
            <a:pPr>
              <a:spcBef>
                <a:spcPts val="0"/>
              </a:spcBef>
            </a:pPr>
            <a:endParaRPr lang="en-US">
              <a:solidFill>
                <a:srgbClr val="000000"/>
              </a:solidFill>
            </a:endParaRPr>
          </a:p>
          <a:p>
            <a:pPr>
              <a:spcBef>
                <a:spcPts val="0"/>
              </a:spcBef>
            </a:pPr>
            <a:r>
              <a:rPr lang="en-US">
                <a:solidFill>
                  <a:srgbClr val="000000"/>
                </a:solidFill>
              </a:rPr>
              <a:t>Many </a:t>
            </a:r>
            <a:r>
              <a:rPr lang="en-US"/>
              <a:t>software changes are likely remanufacturing:</a:t>
            </a:r>
          </a:p>
          <a:p>
            <a:pPr lvl="1">
              <a:spcBef>
                <a:spcPts val="0"/>
              </a:spcBef>
            </a:pPr>
            <a:r>
              <a:rPr lang="en-US"/>
              <a:t>Impact on software architecture, software requirements specifications, unresolved anomalies, and other key characteristics</a:t>
            </a:r>
          </a:p>
          <a:p>
            <a:pPr lvl="1">
              <a:spcBef>
                <a:spcPts val="0"/>
              </a:spcBef>
            </a:pPr>
            <a:r>
              <a:rPr lang="en-US"/>
              <a:t>Probability of software failure cannot be determined using traditional statistical methods</a:t>
            </a:r>
          </a:p>
          <a:p>
            <a:pPr>
              <a:spcBef>
                <a:spcPts val="0"/>
              </a:spcBef>
            </a:pPr>
            <a:endParaRPr lang="en-US">
              <a:solidFill>
                <a:srgbClr val="000000"/>
              </a:solidFill>
            </a:endParaRPr>
          </a:p>
          <a:p>
            <a:pPr>
              <a:spcBef>
                <a:spcPts val="0"/>
              </a:spcBef>
            </a:pPr>
            <a:r>
              <a:rPr lang="en-US"/>
              <a:t>The FDA has identified certain activities performed on software that are likely not remanufacturing</a:t>
            </a:r>
          </a:p>
          <a:p>
            <a:pPr>
              <a:spcBef>
                <a:spcPts val="0"/>
              </a:spcBef>
            </a:pPr>
            <a:endParaRPr lang="en-US"/>
          </a:p>
          <a:p>
            <a:pPr>
              <a:spcBef>
                <a:spcPts val="0"/>
              </a:spcBef>
            </a:pPr>
            <a:r>
              <a:rPr lang="en-US"/>
              <a:t>Unintended consequences and cumulative effects of any software changes should be evaluated</a:t>
            </a:r>
          </a:p>
          <a:p>
            <a:pPr>
              <a:spcBef>
                <a:spcPts val="0"/>
              </a:spcBef>
            </a:pPr>
            <a:endParaRPr lang="en-US"/>
          </a:p>
          <a:p>
            <a:pPr>
              <a:spcBef>
                <a:spcPts val="0"/>
              </a:spcBef>
            </a:pPr>
            <a:r>
              <a:rPr lang="en-US"/>
              <a:t>If an entity believes that a software change is not remanufacturing, they should adequately document their decision-making</a:t>
            </a:r>
          </a:p>
        </p:txBody>
      </p:sp>
      <p:sp>
        <p:nvSpPr>
          <p:cNvPr id="4" name="Title 1"/>
          <p:cNvSpPr>
            <a:spLocks noGrp="1"/>
          </p:cNvSpPr>
          <p:nvPr>
            <p:ph type="title"/>
          </p:nvPr>
        </p:nvSpPr>
        <p:spPr/>
        <p:txBody>
          <a:bodyPr>
            <a:normAutofit/>
          </a:bodyPr>
          <a:lstStyle/>
          <a:p>
            <a:r>
              <a:rPr lang="en-US"/>
              <a:t>Changes Involving Software</a:t>
            </a:r>
            <a:endParaRPr lang="en-US">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8881139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09600" y="202068"/>
            <a:ext cx="10972800" cy="1143000"/>
          </a:xfrm>
        </p:spPr>
        <p:txBody>
          <a:bodyPr>
            <a:normAutofit fontScale="90000"/>
          </a:bodyPr>
          <a:lstStyle/>
          <a:p>
            <a:r>
              <a:rPr lang="en-US">
                <a:solidFill>
                  <a:srgbClr val="0070C0"/>
                </a:solidFill>
              </a:rPr>
              <a:t>Software activities that are </a:t>
            </a:r>
            <a:br>
              <a:rPr lang="en-US">
                <a:solidFill>
                  <a:srgbClr val="0070C0"/>
                </a:solidFill>
              </a:rPr>
            </a:br>
            <a:r>
              <a:rPr lang="en-US">
                <a:solidFill>
                  <a:srgbClr val="0070C0"/>
                </a:solidFill>
              </a:rPr>
              <a:t>likely not remanufacturing</a:t>
            </a:r>
            <a:endParaRPr lang="en-US"/>
          </a:p>
        </p:txBody>
      </p:sp>
      <p:grpSp>
        <p:nvGrpSpPr>
          <p:cNvPr id="32" name="Group 31">
            <a:extLst>
              <a:ext uri="{FF2B5EF4-FFF2-40B4-BE49-F238E27FC236}">
                <a16:creationId xmlns:a16="http://schemas.microsoft.com/office/drawing/2014/main" id="{10092235-AF7A-4E2A-ACFA-4A7C0F5D7CB5}"/>
              </a:ext>
            </a:extLst>
          </p:cNvPr>
          <p:cNvGrpSpPr/>
          <p:nvPr/>
        </p:nvGrpSpPr>
        <p:grpSpPr>
          <a:xfrm>
            <a:off x="355938" y="3768708"/>
            <a:ext cx="5405120" cy="649281"/>
            <a:chOff x="1443123" y="3811055"/>
            <a:chExt cx="5405120" cy="334437"/>
          </a:xfrm>
        </p:grpSpPr>
        <p:sp>
          <p:nvSpPr>
            <p:cNvPr id="33" name="Arrow: Pentagon 32">
              <a:extLst>
                <a:ext uri="{FF2B5EF4-FFF2-40B4-BE49-F238E27FC236}">
                  <a16:creationId xmlns:a16="http://schemas.microsoft.com/office/drawing/2014/main" id="{8DFE3160-E5BB-4DA4-9CE3-A39CFBD862D8}"/>
                </a:ext>
              </a:extLst>
            </p:cNvPr>
            <p:cNvSpPr/>
            <p:nvPr/>
          </p:nvSpPr>
          <p:spPr>
            <a:xfrm rot="10800000">
              <a:off x="1443123" y="3818760"/>
              <a:ext cx="5405120" cy="326732"/>
            </a:xfrm>
            <a:prstGeom prst="homePlate">
              <a:avLst/>
            </a:prstGeom>
            <a:solidFill>
              <a:srgbClr val="007CBA"/>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Arrow: Pentagon 8">
              <a:extLst>
                <a:ext uri="{FF2B5EF4-FFF2-40B4-BE49-F238E27FC236}">
                  <a16:creationId xmlns:a16="http://schemas.microsoft.com/office/drawing/2014/main" id="{AC84B708-5A70-452B-9DFE-50B4F59DFE23}"/>
                </a:ext>
              </a:extLst>
            </p:cNvPr>
            <p:cNvSpPr txBox="1"/>
            <p:nvPr/>
          </p:nvSpPr>
          <p:spPr>
            <a:xfrm>
              <a:off x="1524806" y="3811055"/>
              <a:ext cx="5323437" cy="32673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4080" tIns="34290" rIns="64008" bIns="34290" numCol="1" spcCol="1270" anchor="ctr" anchorCtr="0">
              <a:noAutofit/>
            </a:bodyPr>
            <a:lstStyle/>
            <a:p>
              <a:pPr marL="228600" lvl="0" algn="ctr"/>
              <a:r>
                <a:rPr lang="en-US" sz="1600"/>
                <a:t>Assessing for viruses, malware, and other cybersecurity related issues</a:t>
              </a:r>
            </a:p>
          </p:txBody>
        </p:sp>
      </p:grpSp>
      <p:grpSp>
        <p:nvGrpSpPr>
          <p:cNvPr id="52" name="Group 51">
            <a:extLst>
              <a:ext uri="{FF2B5EF4-FFF2-40B4-BE49-F238E27FC236}">
                <a16:creationId xmlns:a16="http://schemas.microsoft.com/office/drawing/2014/main" id="{150C3233-5EB0-4072-B4DF-67B2D577B705}"/>
              </a:ext>
            </a:extLst>
          </p:cNvPr>
          <p:cNvGrpSpPr/>
          <p:nvPr/>
        </p:nvGrpSpPr>
        <p:grpSpPr>
          <a:xfrm>
            <a:off x="355937" y="4538973"/>
            <a:ext cx="5405120" cy="669909"/>
            <a:chOff x="1443123" y="3811055"/>
            <a:chExt cx="5405120" cy="334437"/>
          </a:xfrm>
        </p:grpSpPr>
        <p:sp>
          <p:nvSpPr>
            <p:cNvPr id="53" name="Arrow: Pentagon 52">
              <a:extLst>
                <a:ext uri="{FF2B5EF4-FFF2-40B4-BE49-F238E27FC236}">
                  <a16:creationId xmlns:a16="http://schemas.microsoft.com/office/drawing/2014/main" id="{4AC9C7A8-877D-4FB8-8DD9-A27A8579307C}"/>
                </a:ext>
              </a:extLst>
            </p:cNvPr>
            <p:cNvSpPr/>
            <p:nvPr/>
          </p:nvSpPr>
          <p:spPr>
            <a:xfrm rot="10800000">
              <a:off x="1443123" y="3818760"/>
              <a:ext cx="5405120" cy="326732"/>
            </a:xfrm>
            <a:prstGeom prst="homePlate">
              <a:avLst/>
            </a:prstGeom>
            <a:solidFill>
              <a:srgbClr val="007CBA"/>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4" name="Arrow: Pentagon 8">
              <a:extLst>
                <a:ext uri="{FF2B5EF4-FFF2-40B4-BE49-F238E27FC236}">
                  <a16:creationId xmlns:a16="http://schemas.microsoft.com/office/drawing/2014/main" id="{CD2A5A1D-405E-45CB-8167-60B1B376B774}"/>
                </a:ext>
              </a:extLst>
            </p:cNvPr>
            <p:cNvSpPr txBox="1"/>
            <p:nvPr/>
          </p:nvSpPr>
          <p:spPr>
            <a:xfrm>
              <a:off x="1524806" y="3811055"/>
              <a:ext cx="5323437" cy="32673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4080" tIns="34290" rIns="64008" bIns="34290" numCol="1" spcCol="1270" anchor="ctr" anchorCtr="0">
              <a:noAutofit/>
            </a:bodyPr>
            <a:lstStyle/>
            <a:p>
              <a:pPr lvl="0" algn="ctr"/>
              <a:r>
                <a:rPr lang="en-US" sz="1600"/>
                <a:t>Reinstalling OEM software to restore original performance and safety specifications</a:t>
              </a:r>
            </a:p>
          </p:txBody>
        </p:sp>
      </p:grpSp>
      <p:grpSp>
        <p:nvGrpSpPr>
          <p:cNvPr id="56" name="Group 55">
            <a:extLst>
              <a:ext uri="{FF2B5EF4-FFF2-40B4-BE49-F238E27FC236}">
                <a16:creationId xmlns:a16="http://schemas.microsoft.com/office/drawing/2014/main" id="{9934458D-5290-4068-888F-998AB2C78008}"/>
              </a:ext>
            </a:extLst>
          </p:cNvPr>
          <p:cNvGrpSpPr/>
          <p:nvPr/>
        </p:nvGrpSpPr>
        <p:grpSpPr>
          <a:xfrm>
            <a:off x="355946" y="5305873"/>
            <a:ext cx="5405120" cy="392164"/>
            <a:chOff x="1443123" y="3811055"/>
            <a:chExt cx="5405120" cy="334437"/>
          </a:xfrm>
        </p:grpSpPr>
        <p:sp>
          <p:nvSpPr>
            <p:cNvPr id="57" name="Arrow: Pentagon 56">
              <a:extLst>
                <a:ext uri="{FF2B5EF4-FFF2-40B4-BE49-F238E27FC236}">
                  <a16:creationId xmlns:a16="http://schemas.microsoft.com/office/drawing/2014/main" id="{30284BC3-0089-46D1-94E1-4DA29D7CD5B3}"/>
                </a:ext>
              </a:extLst>
            </p:cNvPr>
            <p:cNvSpPr/>
            <p:nvPr/>
          </p:nvSpPr>
          <p:spPr>
            <a:xfrm rot="10800000">
              <a:off x="1443123" y="3818760"/>
              <a:ext cx="5405120" cy="326732"/>
            </a:xfrm>
            <a:prstGeom prst="homePlate">
              <a:avLst/>
            </a:prstGeom>
            <a:solidFill>
              <a:srgbClr val="007CBA"/>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8" name="Arrow: Pentagon 8">
              <a:extLst>
                <a:ext uri="{FF2B5EF4-FFF2-40B4-BE49-F238E27FC236}">
                  <a16:creationId xmlns:a16="http://schemas.microsoft.com/office/drawing/2014/main" id="{F4B30359-230F-4115-B066-8978988CF04C}"/>
                </a:ext>
              </a:extLst>
            </p:cNvPr>
            <p:cNvSpPr txBox="1"/>
            <p:nvPr/>
          </p:nvSpPr>
          <p:spPr>
            <a:xfrm>
              <a:off x="1524806" y="3811055"/>
              <a:ext cx="5323437" cy="32673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4080" tIns="34290" rIns="64008" bIns="34290" numCol="1" spcCol="1270" anchor="ctr" anchorCtr="0">
              <a:noAutofit/>
            </a:bodyPr>
            <a:lstStyle/>
            <a:p>
              <a:pPr lvl="0" algn="ctr"/>
              <a:r>
                <a:rPr lang="en-US" sz="1600"/>
                <a:t>Reverting software to a previous configuration</a:t>
              </a:r>
            </a:p>
          </p:txBody>
        </p:sp>
      </p:grpSp>
      <p:grpSp>
        <p:nvGrpSpPr>
          <p:cNvPr id="64" name="Group 63">
            <a:extLst>
              <a:ext uri="{FF2B5EF4-FFF2-40B4-BE49-F238E27FC236}">
                <a16:creationId xmlns:a16="http://schemas.microsoft.com/office/drawing/2014/main" id="{55208786-5EF5-4AA5-A355-BC0BCF99AD18}"/>
              </a:ext>
            </a:extLst>
          </p:cNvPr>
          <p:cNvGrpSpPr/>
          <p:nvPr/>
        </p:nvGrpSpPr>
        <p:grpSpPr>
          <a:xfrm>
            <a:off x="355936" y="2534222"/>
            <a:ext cx="5405120" cy="481308"/>
            <a:chOff x="1443123" y="3811057"/>
            <a:chExt cx="5405120" cy="334435"/>
          </a:xfrm>
        </p:grpSpPr>
        <p:sp>
          <p:nvSpPr>
            <p:cNvPr id="65" name="Arrow: Pentagon 64">
              <a:extLst>
                <a:ext uri="{FF2B5EF4-FFF2-40B4-BE49-F238E27FC236}">
                  <a16:creationId xmlns:a16="http://schemas.microsoft.com/office/drawing/2014/main" id="{06CAB8B0-39AF-45F0-8A30-A563857AC2B7}"/>
                </a:ext>
              </a:extLst>
            </p:cNvPr>
            <p:cNvSpPr/>
            <p:nvPr/>
          </p:nvSpPr>
          <p:spPr>
            <a:xfrm rot="10800000">
              <a:off x="1443123" y="3818760"/>
              <a:ext cx="5405120" cy="326732"/>
            </a:xfrm>
            <a:prstGeom prst="homePlate">
              <a:avLst/>
            </a:prstGeom>
            <a:solidFill>
              <a:srgbClr val="007CBA"/>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6" name="Arrow: Pentagon 8">
              <a:extLst>
                <a:ext uri="{FF2B5EF4-FFF2-40B4-BE49-F238E27FC236}">
                  <a16:creationId xmlns:a16="http://schemas.microsoft.com/office/drawing/2014/main" id="{1A3A6422-4526-4DE7-80C5-48BDE83EBBE6}"/>
                </a:ext>
              </a:extLst>
            </p:cNvPr>
            <p:cNvSpPr txBox="1"/>
            <p:nvPr/>
          </p:nvSpPr>
          <p:spPr>
            <a:xfrm>
              <a:off x="1524806" y="3811057"/>
              <a:ext cx="5323437" cy="32673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4080" tIns="34290" rIns="64008" bIns="34290" numCol="1" spcCol="1270" anchor="ctr" anchorCtr="0">
              <a:noAutofit/>
            </a:bodyPr>
            <a:lstStyle/>
            <a:p>
              <a:pPr lvl="0" algn="ctr"/>
              <a:r>
                <a:rPr lang="en-US" sz="1600"/>
                <a:t>Implementing OEM provided updates and upgrades</a:t>
              </a:r>
            </a:p>
          </p:txBody>
        </p:sp>
      </p:grpSp>
      <p:grpSp>
        <p:nvGrpSpPr>
          <p:cNvPr id="67" name="Group 66">
            <a:extLst>
              <a:ext uri="{FF2B5EF4-FFF2-40B4-BE49-F238E27FC236}">
                <a16:creationId xmlns:a16="http://schemas.microsoft.com/office/drawing/2014/main" id="{F9C08832-22D0-40E3-8BAC-EC11D42BBB17}"/>
              </a:ext>
            </a:extLst>
          </p:cNvPr>
          <p:cNvGrpSpPr/>
          <p:nvPr/>
        </p:nvGrpSpPr>
        <p:grpSpPr>
          <a:xfrm>
            <a:off x="355946" y="5804064"/>
            <a:ext cx="5405120" cy="649279"/>
            <a:chOff x="1443123" y="3811056"/>
            <a:chExt cx="5405120" cy="334436"/>
          </a:xfrm>
        </p:grpSpPr>
        <p:sp>
          <p:nvSpPr>
            <p:cNvPr id="68" name="Arrow: Pentagon 67">
              <a:extLst>
                <a:ext uri="{FF2B5EF4-FFF2-40B4-BE49-F238E27FC236}">
                  <a16:creationId xmlns:a16="http://schemas.microsoft.com/office/drawing/2014/main" id="{38F3F718-0BA6-4DAD-AAC1-B0FDDF4E751C}"/>
                </a:ext>
              </a:extLst>
            </p:cNvPr>
            <p:cNvSpPr/>
            <p:nvPr/>
          </p:nvSpPr>
          <p:spPr>
            <a:xfrm rot="10800000">
              <a:off x="1443123" y="3818760"/>
              <a:ext cx="5405120" cy="326732"/>
            </a:xfrm>
            <a:prstGeom prst="homePlate">
              <a:avLst/>
            </a:prstGeom>
            <a:solidFill>
              <a:srgbClr val="007CBA"/>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9" name="Arrow: Pentagon 8">
              <a:extLst>
                <a:ext uri="{FF2B5EF4-FFF2-40B4-BE49-F238E27FC236}">
                  <a16:creationId xmlns:a16="http://schemas.microsoft.com/office/drawing/2014/main" id="{17DAE318-D817-4FD4-99EB-77E6CAE57A32}"/>
                </a:ext>
              </a:extLst>
            </p:cNvPr>
            <p:cNvSpPr txBox="1"/>
            <p:nvPr/>
          </p:nvSpPr>
          <p:spPr>
            <a:xfrm>
              <a:off x="1524806" y="3811056"/>
              <a:ext cx="5323437" cy="32673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4080" tIns="34290" rIns="64008" bIns="34290" numCol="1" spcCol="1270" anchor="ctr" anchorCtr="0">
              <a:noAutofit/>
            </a:bodyPr>
            <a:lstStyle/>
            <a:p>
              <a:pPr lvl="0" algn="ctr"/>
              <a:r>
                <a:rPr lang="en-US" sz="1600"/>
                <a:t>Installing cybersecurity updates that are authorized by the OEM</a:t>
              </a:r>
            </a:p>
          </p:txBody>
        </p:sp>
      </p:grpSp>
      <p:grpSp>
        <p:nvGrpSpPr>
          <p:cNvPr id="70" name="Group 69">
            <a:extLst>
              <a:ext uri="{FF2B5EF4-FFF2-40B4-BE49-F238E27FC236}">
                <a16:creationId xmlns:a16="http://schemas.microsoft.com/office/drawing/2014/main" id="{757B38A7-5C32-47D3-9BF0-8357CC9382B7}"/>
              </a:ext>
            </a:extLst>
          </p:cNvPr>
          <p:cNvGrpSpPr/>
          <p:nvPr/>
        </p:nvGrpSpPr>
        <p:grpSpPr>
          <a:xfrm>
            <a:off x="355936" y="1313793"/>
            <a:ext cx="5405120" cy="1094284"/>
            <a:chOff x="1443123" y="3811057"/>
            <a:chExt cx="5405120" cy="334435"/>
          </a:xfrm>
        </p:grpSpPr>
        <p:sp>
          <p:nvSpPr>
            <p:cNvPr id="71" name="Arrow: Pentagon 70">
              <a:extLst>
                <a:ext uri="{FF2B5EF4-FFF2-40B4-BE49-F238E27FC236}">
                  <a16:creationId xmlns:a16="http://schemas.microsoft.com/office/drawing/2014/main" id="{064ED987-01EF-49E1-B105-D148B83AEDD5}"/>
                </a:ext>
              </a:extLst>
            </p:cNvPr>
            <p:cNvSpPr/>
            <p:nvPr/>
          </p:nvSpPr>
          <p:spPr>
            <a:xfrm rot="10800000">
              <a:off x="1443123" y="3818760"/>
              <a:ext cx="5405120" cy="326732"/>
            </a:xfrm>
            <a:prstGeom prst="homePlate">
              <a:avLst/>
            </a:prstGeom>
            <a:solidFill>
              <a:srgbClr val="007CBA"/>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2" name="Arrow: Pentagon 8">
              <a:extLst>
                <a:ext uri="{FF2B5EF4-FFF2-40B4-BE49-F238E27FC236}">
                  <a16:creationId xmlns:a16="http://schemas.microsoft.com/office/drawing/2014/main" id="{E60C2E65-D49E-4231-9EAF-ABF9F1F6C7FE}"/>
                </a:ext>
              </a:extLst>
            </p:cNvPr>
            <p:cNvSpPr txBox="1"/>
            <p:nvPr/>
          </p:nvSpPr>
          <p:spPr>
            <a:xfrm>
              <a:off x="1524806" y="3811057"/>
              <a:ext cx="5323437" cy="32673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4080" tIns="34290" rIns="64008" bIns="34290" numCol="1" spcCol="1270" anchor="ctr" anchorCtr="0">
              <a:noAutofit/>
            </a:bodyPr>
            <a:lstStyle/>
            <a:p>
              <a:pPr marL="182880" lvl="0" algn="ctr"/>
              <a:r>
                <a:rPr lang="en-US" sz="1600"/>
                <a:t>Activities performed on behalf of or otherwise explicitly authorized by the OEM that return the legally marketed device to its performance and safety specifications, and intended use</a:t>
              </a:r>
            </a:p>
          </p:txBody>
        </p:sp>
      </p:grpSp>
      <p:grpSp>
        <p:nvGrpSpPr>
          <p:cNvPr id="76" name="Group 75">
            <a:extLst>
              <a:ext uri="{FF2B5EF4-FFF2-40B4-BE49-F238E27FC236}">
                <a16:creationId xmlns:a16="http://schemas.microsoft.com/office/drawing/2014/main" id="{9FF4EAD8-9138-470B-B11B-DE19432A58EC}"/>
              </a:ext>
            </a:extLst>
          </p:cNvPr>
          <p:cNvGrpSpPr/>
          <p:nvPr/>
        </p:nvGrpSpPr>
        <p:grpSpPr>
          <a:xfrm>
            <a:off x="355946" y="3125427"/>
            <a:ext cx="5405120" cy="558007"/>
            <a:chOff x="1443123" y="3811057"/>
            <a:chExt cx="5405120" cy="334435"/>
          </a:xfrm>
        </p:grpSpPr>
        <p:sp>
          <p:nvSpPr>
            <p:cNvPr id="77" name="Arrow: Pentagon 76">
              <a:extLst>
                <a:ext uri="{FF2B5EF4-FFF2-40B4-BE49-F238E27FC236}">
                  <a16:creationId xmlns:a16="http://schemas.microsoft.com/office/drawing/2014/main" id="{8368F42D-DFE3-4B3A-BEED-BFC391C7B6E6}"/>
                </a:ext>
              </a:extLst>
            </p:cNvPr>
            <p:cNvSpPr/>
            <p:nvPr/>
          </p:nvSpPr>
          <p:spPr>
            <a:xfrm rot="10800000">
              <a:off x="1443123" y="3818760"/>
              <a:ext cx="5405120" cy="326732"/>
            </a:xfrm>
            <a:prstGeom prst="homePlate">
              <a:avLst/>
            </a:prstGeom>
            <a:solidFill>
              <a:srgbClr val="007CBA"/>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8" name="Arrow: Pentagon 8">
              <a:extLst>
                <a:ext uri="{FF2B5EF4-FFF2-40B4-BE49-F238E27FC236}">
                  <a16:creationId xmlns:a16="http://schemas.microsoft.com/office/drawing/2014/main" id="{5E98EC44-9F2D-47ED-80BC-332D4864675B}"/>
                </a:ext>
              </a:extLst>
            </p:cNvPr>
            <p:cNvSpPr txBox="1"/>
            <p:nvPr/>
          </p:nvSpPr>
          <p:spPr>
            <a:xfrm>
              <a:off x="1524806" y="3811057"/>
              <a:ext cx="5323437" cy="32673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4080" tIns="34290" rIns="64008" bIns="34290" numCol="1" spcCol="1270" anchor="ctr" anchorCtr="0">
              <a:noAutofit/>
            </a:bodyPr>
            <a:lstStyle/>
            <a:p>
              <a:pPr lvl="0" algn="ctr"/>
              <a:r>
                <a:rPr lang="en-US" sz="1600"/>
                <a:t>Running software-based hardware diagnostics</a:t>
              </a:r>
            </a:p>
          </p:txBody>
        </p:sp>
      </p:grpSp>
      <p:grpSp>
        <p:nvGrpSpPr>
          <p:cNvPr id="79" name="Group 78">
            <a:extLst>
              <a:ext uri="{FF2B5EF4-FFF2-40B4-BE49-F238E27FC236}">
                <a16:creationId xmlns:a16="http://schemas.microsoft.com/office/drawing/2014/main" id="{6A9A640C-320E-4B1F-ABDF-6FB3797FDAFE}"/>
              </a:ext>
            </a:extLst>
          </p:cNvPr>
          <p:cNvGrpSpPr/>
          <p:nvPr/>
        </p:nvGrpSpPr>
        <p:grpSpPr>
          <a:xfrm>
            <a:off x="6304807" y="5645683"/>
            <a:ext cx="5405120" cy="791705"/>
            <a:chOff x="1443123" y="3811057"/>
            <a:chExt cx="5405120" cy="334435"/>
          </a:xfrm>
        </p:grpSpPr>
        <p:sp>
          <p:nvSpPr>
            <p:cNvPr id="80" name="Arrow: Pentagon 79">
              <a:extLst>
                <a:ext uri="{FF2B5EF4-FFF2-40B4-BE49-F238E27FC236}">
                  <a16:creationId xmlns:a16="http://schemas.microsoft.com/office/drawing/2014/main" id="{45E326D9-87A7-4440-B9BA-95C2FF31670A}"/>
                </a:ext>
              </a:extLst>
            </p:cNvPr>
            <p:cNvSpPr/>
            <p:nvPr/>
          </p:nvSpPr>
          <p:spPr>
            <a:xfrm rot="10800000">
              <a:off x="1443123" y="3818760"/>
              <a:ext cx="5405120" cy="326732"/>
            </a:xfrm>
            <a:prstGeom prst="homePlate">
              <a:avLst/>
            </a:prstGeom>
            <a:solidFill>
              <a:srgbClr val="007CBA"/>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1" name="Arrow: Pentagon 8">
              <a:extLst>
                <a:ext uri="{FF2B5EF4-FFF2-40B4-BE49-F238E27FC236}">
                  <a16:creationId xmlns:a16="http://schemas.microsoft.com/office/drawing/2014/main" id="{44A53F2F-A707-4651-AC67-21AB9D825890}"/>
                </a:ext>
              </a:extLst>
            </p:cNvPr>
            <p:cNvSpPr txBox="1"/>
            <p:nvPr/>
          </p:nvSpPr>
          <p:spPr>
            <a:xfrm>
              <a:off x="1524806" y="3811057"/>
              <a:ext cx="5323437" cy="32673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4080" tIns="34290" rIns="64008" bIns="34290" numCol="1" spcCol="1270" anchor="ctr" anchorCtr="0">
              <a:noAutofit/>
            </a:bodyPr>
            <a:lstStyle/>
            <a:p>
              <a:pPr marL="228600" lvl="0" algn="ctr" defTabSz="400050">
                <a:lnSpc>
                  <a:spcPct val="90000"/>
                </a:lnSpc>
                <a:spcBef>
                  <a:spcPct val="0"/>
                </a:spcBef>
                <a:spcAft>
                  <a:spcPct val="35000"/>
                </a:spcAft>
                <a:buFont typeface="Symbol" panose="05050102010706020507" pitchFamily="18" charset="2"/>
                <a:buNone/>
              </a:pPr>
              <a:r>
                <a:rPr lang="en-US" sz="1600"/>
                <a:t>Accessing diagnostic and repair information</a:t>
              </a:r>
            </a:p>
          </p:txBody>
        </p:sp>
      </p:grpSp>
      <p:grpSp>
        <p:nvGrpSpPr>
          <p:cNvPr id="86" name="Group 85">
            <a:extLst>
              <a:ext uri="{FF2B5EF4-FFF2-40B4-BE49-F238E27FC236}">
                <a16:creationId xmlns:a16="http://schemas.microsoft.com/office/drawing/2014/main" id="{BBB8299B-4A92-4144-846A-E9679D368745}"/>
              </a:ext>
            </a:extLst>
          </p:cNvPr>
          <p:cNvGrpSpPr/>
          <p:nvPr/>
        </p:nvGrpSpPr>
        <p:grpSpPr>
          <a:xfrm>
            <a:off x="6304806" y="4932079"/>
            <a:ext cx="5405120" cy="528055"/>
            <a:chOff x="1443123" y="3811057"/>
            <a:chExt cx="5405120" cy="334435"/>
          </a:xfrm>
        </p:grpSpPr>
        <p:sp>
          <p:nvSpPr>
            <p:cNvPr id="87" name="Arrow: Pentagon 86">
              <a:extLst>
                <a:ext uri="{FF2B5EF4-FFF2-40B4-BE49-F238E27FC236}">
                  <a16:creationId xmlns:a16="http://schemas.microsoft.com/office/drawing/2014/main" id="{26E53E4E-C14F-4E20-883E-1B5AF8944057}"/>
                </a:ext>
              </a:extLst>
            </p:cNvPr>
            <p:cNvSpPr/>
            <p:nvPr/>
          </p:nvSpPr>
          <p:spPr>
            <a:xfrm rot="10800000">
              <a:off x="1443123" y="3818760"/>
              <a:ext cx="5405120" cy="326732"/>
            </a:xfrm>
            <a:prstGeom prst="homePlate">
              <a:avLst/>
            </a:prstGeom>
            <a:solidFill>
              <a:srgbClr val="007CBA"/>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8" name="Arrow: Pentagon 8">
              <a:extLst>
                <a:ext uri="{FF2B5EF4-FFF2-40B4-BE49-F238E27FC236}">
                  <a16:creationId xmlns:a16="http://schemas.microsoft.com/office/drawing/2014/main" id="{2E440316-4F89-4918-A69D-FF9328AA3486}"/>
                </a:ext>
              </a:extLst>
            </p:cNvPr>
            <p:cNvSpPr txBox="1"/>
            <p:nvPr/>
          </p:nvSpPr>
          <p:spPr>
            <a:xfrm>
              <a:off x="1524806" y="3811057"/>
              <a:ext cx="5323437" cy="32673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4080" tIns="34290" rIns="64008" bIns="34290" numCol="1" spcCol="1270" anchor="ctr" anchorCtr="0">
              <a:noAutofit/>
            </a:bodyPr>
            <a:lstStyle/>
            <a:p>
              <a:pPr marL="228600" lvl="0" algn="ctr" defTabSz="400050">
                <a:lnSpc>
                  <a:spcPct val="90000"/>
                </a:lnSpc>
                <a:spcBef>
                  <a:spcPct val="0"/>
                </a:spcBef>
                <a:spcAft>
                  <a:spcPct val="35000"/>
                </a:spcAft>
                <a:buFont typeface="Symbol" panose="05050102010706020507" pitchFamily="18" charset="2"/>
                <a:buNone/>
              </a:pPr>
              <a:r>
                <a:rPr lang="en-US" sz="1600"/>
                <a:t>Managing user accounts</a:t>
              </a:r>
            </a:p>
          </p:txBody>
        </p:sp>
      </p:grpSp>
      <p:grpSp>
        <p:nvGrpSpPr>
          <p:cNvPr id="92" name="Group 91">
            <a:extLst>
              <a:ext uri="{FF2B5EF4-FFF2-40B4-BE49-F238E27FC236}">
                <a16:creationId xmlns:a16="http://schemas.microsoft.com/office/drawing/2014/main" id="{0418C435-6151-4428-942B-9B364F961E4E}"/>
              </a:ext>
            </a:extLst>
          </p:cNvPr>
          <p:cNvGrpSpPr/>
          <p:nvPr/>
        </p:nvGrpSpPr>
        <p:grpSpPr>
          <a:xfrm>
            <a:off x="6312297" y="3958828"/>
            <a:ext cx="5405120" cy="781631"/>
            <a:chOff x="1443123" y="3811057"/>
            <a:chExt cx="5405120" cy="334435"/>
          </a:xfrm>
        </p:grpSpPr>
        <p:sp>
          <p:nvSpPr>
            <p:cNvPr id="93" name="Arrow: Pentagon 92">
              <a:extLst>
                <a:ext uri="{FF2B5EF4-FFF2-40B4-BE49-F238E27FC236}">
                  <a16:creationId xmlns:a16="http://schemas.microsoft.com/office/drawing/2014/main" id="{E3209CF6-31B3-40C9-8E51-D6F2C3E1CEBD}"/>
                </a:ext>
              </a:extLst>
            </p:cNvPr>
            <p:cNvSpPr/>
            <p:nvPr/>
          </p:nvSpPr>
          <p:spPr>
            <a:xfrm rot="10800000">
              <a:off x="1443123" y="3818760"/>
              <a:ext cx="5405120" cy="326732"/>
            </a:xfrm>
            <a:prstGeom prst="homePlate">
              <a:avLst/>
            </a:prstGeom>
            <a:solidFill>
              <a:srgbClr val="007CBA"/>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4" name="Arrow: Pentagon 8">
              <a:extLst>
                <a:ext uri="{FF2B5EF4-FFF2-40B4-BE49-F238E27FC236}">
                  <a16:creationId xmlns:a16="http://schemas.microsoft.com/office/drawing/2014/main" id="{AC3B5B45-AE8D-491D-AA50-1290C3998C1D}"/>
                </a:ext>
              </a:extLst>
            </p:cNvPr>
            <p:cNvSpPr txBox="1"/>
            <p:nvPr/>
          </p:nvSpPr>
          <p:spPr>
            <a:xfrm>
              <a:off x="1524806" y="3811057"/>
              <a:ext cx="5323437" cy="32673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4080" tIns="34290" rIns="64008" bIns="34290" numCol="1" spcCol="1270" anchor="ctr" anchorCtr="0">
              <a:noAutofit/>
            </a:bodyPr>
            <a:lstStyle/>
            <a:p>
              <a:pPr marL="228600" lvl="0" algn="ctr" defTabSz="400050">
                <a:lnSpc>
                  <a:spcPct val="90000"/>
                </a:lnSpc>
                <a:spcBef>
                  <a:spcPct val="0"/>
                </a:spcBef>
                <a:spcAft>
                  <a:spcPct val="35000"/>
                </a:spcAft>
                <a:buFont typeface="Symbol" panose="05050102010706020507" pitchFamily="18" charset="2"/>
                <a:buNone/>
              </a:pPr>
              <a:r>
                <a:rPr lang="en-US" sz="1600"/>
                <a:t>Collecting system logs</a:t>
              </a:r>
            </a:p>
          </p:txBody>
        </p:sp>
      </p:grpSp>
      <p:grpSp>
        <p:nvGrpSpPr>
          <p:cNvPr id="105" name="Group 104">
            <a:extLst>
              <a:ext uri="{FF2B5EF4-FFF2-40B4-BE49-F238E27FC236}">
                <a16:creationId xmlns:a16="http://schemas.microsoft.com/office/drawing/2014/main" id="{09984523-FAFF-4567-A34E-096B1EC0D28C}"/>
              </a:ext>
            </a:extLst>
          </p:cNvPr>
          <p:cNvGrpSpPr/>
          <p:nvPr/>
        </p:nvGrpSpPr>
        <p:grpSpPr>
          <a:xfrm>
            <a:off x="6304806" y="2534222"/>
            <a:ext cx="5405120" cy="452034"/>
            <a:chOff x="1443123" y="3811057"/>
            <a:chExt cx="5405120" cy="334435"/>
          </a:xfrm>
        </p:grpSpPr>
        <p:sp>
          <p:nvSpPr>
            <p:cNvPr id="106" name="Arrow: Pentagon 105">
              <a:extLst>
                <a:ext uri="{FF2B5EF4-FFF2-40B4-BE49-F238E27FC236}">
                  <a16:creationId xmlns:a16="http://schemas.microsoft.com/office/drawing/2014/main" id="{F3E3678D-C70D-4BD9-9356-03225628B42D}"/>
                </a:ext>
              </a:extLst>
            </p:cNvPr>
            <p:cNvSpPr/>
            <p:nvPr/>
          </p:nvSpPr>
          <p:spPr>
            <a:xfrm rot="10800000">
              <a:off x="1443123" y="3818760"/>
              <a:ext cx="5405120" cy="326732"/>
            </a:xfrm>
            <a:prstGeom prst="homePlate">
              <a:avLst/>
            </a:prstGeom>
            <a:solidFill>
              <a:srgbClr val="007CBA"/>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7" name="Arrow: Pentagon 8">
              <a:extLst>
                <a:ext uri="{FF2B5EF4-FFF2-40B4-BE49-F238E27FC236}">
                  <a16:creationId xmlns:a16="http://schemas.microsoft.com/office/drawing/2014/main" id="{36FC61AA-157C-4C9E-880D-EFCF5F3F056D}"/>
                </a:ext>
              </a:extLst>
            </p:cNvPr>
            <p:cNvSpPr txBox="1"/>
            <p:nvPr/>
          </p:nvSpPr>
          <p:spPr>
            <a:xfrm>
              <a:off x="1524806" y="3811057"/>
              <a:ext cx="5323437" cy="32673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4080" tIns="34290" rIns="64008" bIns="34290" numCol="1" spcCol="1270" anchor="ctr" anchorCtr="0">
              <a:noAutofit/>
            </a:bodyPr>
            <a:lstStyle/>
            <a:p>
              <a:pPr marL="228600" lvl="0" algn="ctr" defTabSz="400050">
                <a:lnSpc>
                  <a:spcPct val="90000"/>
                </a:lnSpc>
                <a:spcBef>
                  <a:spcPct val="0"/>
                </a:spcBef>
                <a:spcAft>
                  <a:spcPct val="35000"/>
                </a:spcAft>
                <a:buFont typeface="Symbol" panose="05050102010706020507" pitchFamily="18" charset="2"/>
                <a:buNone/>
              </a:pPr>
              <a:r>
                <a:rPr lang="en-US" sz="1600"/>
                <a:t>Performing data backup and recovery operations</a:t>
              </a:r>
            </a:p>
          </p:txBody>
        </p:sp>
      </p:grpSp>
      <p:grpSp>
        <p:nvGrpSpPr>
          <p:cNvPr id="108" name="Group 107">
            <a:extLst>
              <a:ext uri="{FF2B5EF4-FFF2-40B4-BE49-F238E27FC236}">
                <a16:creationId xmlns:a16="http://schemas.microsoft.com/office/drawing/2014/main" id="{C69320F6-7743-4A52-A6E6-15BADAFDEE26}"/>
              </a:ext>
            </a:extLst>
          </p:cNvPr>
          <p:cNvGrpSpPr/>
          <p:nvPr/>
        </p:nvGrpSpPr>
        <p:grpSpPr>
          <a:xfrm>
            <a:off x="6312297" y="3193780"/>
            <a:ext cx="5405120" cy="561266"/>
            <a:chOff x="1443123" y="3811057"/>
            <a:chExt cx="5405120" cy="334435"/>
          </a:xfrm>
        </p:grpSpPr>
        <p:sp>
          <p:nvSpPr>
            <p:cNvPr id="109" name="Arrow: Pentagon 108">
              <a:extLst>
                <a:ext uri="{FF2B5EF4-FFF2-40B4-BE49-F238E27FC236}">
                  <a16:creationId xmlns:a16="http://schemas.microsoft.com/office/drawing/2014/main" id="{40736B45-2840-4BC7-8332-9829A234D8C6}"/>
                </a:ext>
              </a:extLst>
            </p:cNvPr>
            <p:cNvSpPr/>
            <p:nvPr/>
          </p:nvSpPr>
          <p:spPr>
            <a:xfrm rot="10800000">
              <a:off x="1443123" y="3818760"/>
              <a:ext cx="5405120" cy="326732"/>
            </a:xfrm>
            <a:prstGeom prst="homePlate">
              <a:avLst/>
            </a:prstGeom>
            <a:solidFill>
              <a:srgbClr val="007CBA"/>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0" name="Arrow: Pentagon 8">
              <a:extLst>
                <a:ext uri="{FF2B5EF4-FFF2-40B4-BE49-F238E27FC236}">
                  <a16:creationId xmlns:a16="http://schemas.microsoft.com/office/drawing/2014/main" id="{FC84DCC3-0167-4414-8B7D-37F1C48E43C5}"/>
                </a:ext>
              </a:extLst>
            </p:cNvPr>
            <p:cNvSpPr txBox="1"/>
            <p:nvPr/>
          </p:nvSpPr>
          <p:spPr>
            <a:xfrm>
              <a:off x="1524806" y="3811057"/>
              <a:ext cx="5323437" cy="32673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4080" tIns="34290" rIns="64008" bIns="34290" numCol="1" spcCol="1270" anchor="ctr" anchorCtr="0">
              <a:noAutofit/>
            </a:bodyPr>
            <a:lstStyle/>
            <a:p>
              <a:pPr marL="228600" lvl="0" algn="ctr" defTabSz="400050">
                <a:lnSpc>
                  <a:spcPct val="90000"/>
                </a:lnSpc>
                <a:spcBef>
                  <a:spcPct val="0"/>
                </a:spcBef>
                <a:spcAft>
                  <a:spcPct val="35000"/>
                </a:spcAft>
                <a:buFont typeface="Symbol" panose="05050102010706020507" pitchFamily="18" charset="2"/>
                <a:buNone/>
              </a:pPr>
              <a:r>
                <a:rPr lang="en-US" sz="1600"/>
                <a:t>Assessing software inventory</a:t>
              </a:r>
            </a:p>
          </p:txBody>
        </p:sp>
      </p:grpSp>
      <p:grpSp>
        <p:nvGrpSpPr>
          <p:cNvPr id="111" name="Group 110">
            <a:extLst>
              <a:ext uri="{FF2B5EF4-FFF2-40B4-BE49-F238E27FC236}">
                <a16:creationId xmlns:a16="http://schemas.microsoft.com/office/drawing/2014/main" id="{E9538110-34F3-40F6-8C5B-0290F7B752D4}"/>
              </a:ext>
            </a:extLst>
          </p:cNvPr>
          <p:cNvGrpSpPr/>
          <p:nvPr/>
        </p:nvGrpSpPr>
        <p:grpSpPr>
          <a:xfrm>
            <a:off x="6304806" y="1313793"/>
            <a:ext cx="5405120" cy="1023318"/>
            <a:chOff x="1443123" y="3811057"/>
            <a:chExt cx="5405120" cy="334435"/>
          </a:xfrm>
        </p:grpSpPr>
        <p:sp>
          <p:nvSpPr>
            <p:cNvPr id="112" name="Arrow: Pentagon 111">
              <a:extLst>
                <a:ext uri="{FF2B5EF4-FFF2-40B4-BE49-F238E27FC236}">
                  <a16:creationId xmlns:a16="http://schemas.microsoft.com/office/drawing/2014/main" id="{CE804855-9249-44AA-BBA7-D17308707504}"/>
                </a:ext>
              </a:extLst>
            </p:cNvPr>
            <p:cNvSpPr/>
            <p:nvPr/>
          </p:nvSpPr>
          <p:spPr>
            <a:xfrm rot="10800000">
              <a:off x="1443123" y="3818760"/>
              <a:ext cx="5405120" cy="326732"/>
            </a:xfrm>
            <a:prstGeom prst="homePlate">
              <a:avLst/>
            </a:prstGeom>
            <a:solidFill>
              <a:srgbClr val="007CBA"/>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3" name="Arrow: Pentagon 8">
              <a:extLst>
                <a:ext uri="{FF2B5EF4-FFF2-40B4-BE49-F238E27FC236}">
                  <a16:creationId xmlns:a16="http://schemas.microsoft.com/office/drawing/2014/main" id="{5DF26A09-D38E-4CA8-8B32-556792BA0EB6}"/>
                </a:ext>
              </a:extLst>
            </p:cNvPr>
            <p:cNvSpPr txBox="1"/>
            <p:nvPr/>
          </p:nvSpPr>
          <p:spPr>
            <a:xfrm>
              <a:off x="1524806" y="3811057"/>
              <a:ext cx="5323437" cy="32673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4080" tIns="34290" rIns="64008" bIns="34290" numCol="1" spcCol="1270" anchor="ctr" anchorCtr="0">
              <a:noAutofit/>
            </a:bodyPr>
            <a:lstStyle/>
            <a:p>
              <a:pPr marL="228600" lvl="0" algn="ctr" defTabSz="400050">
                <a:lnSpc>
                  <a:spcPct val="90000"/>
                </a:lnSpc>
                <a:spcBef>
                  <a:spcPct val="0"/>
                </a:spcBef>
                <a:spcAft>
                  <a:spcPct val="35000"/>
                </a:spcAft>
                <a:buFont typeface="Symbol" panose="05050102010706020507" pitchFamily="18" charset="2"/>
                <a:buNone/>
              </a:pPr>
              <a:r>
                <a:rPr lang="en-US" sz="1600"/>
                <a:t>Turning on or off connectivity features (for example, Wi-Fi and Bluetooth connections) consistent with OEM intended use</a:t>
              </a:r>
            </a:p>
          </p:txBody>
        </p:sp>
      </p:grpSp>
    </p:spTree>
    <p:custDataLst>
      <p:tags r:id="rId1"/>
    </p:custDataLst>
    <p:extLst>
      <p:ext uri="{BB962C8B-B14F-4D97-AF65-F5344CB8AC3E}">
        <p14:creationId xmlns:p14="http://schemas.microsoft.com/office/powerpoint/2010/main" val="4198155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3826" y="1171610"/>
            <a:ext cx="11264348" cy="1470025"/>
          </a:xfrm>
        </p:spPr>
        <p:txBody>
          <a:bodyPr>
            <a:normAutofit fontScale="90000"/>
          </a:bodyPr>
          <a:lstStyle/>
          <a:p>
            <a:r>
              <a:rPr lang="en-US" altLang="en-US" sz="3600"/>
              <a:t>Remanufacturing of Medical Devices Draft Guidance and Strengthening Cybersecurity Practices Associated with Servicing of Medical Devices Discussion Paper</a:t>
            </a:r>
            <a:endParaRPr lang="en-US" sz="3600"/>
          </a:p>
        </p:txBody>
      </p:sp>
      <p:sp>
        <p:nvSpPr>
          <p:cNvPr id="3" name="Subtitle 2"/>
          <p:cNvSpPr>
            <a:spLocks noGrp="1"/>
          </p:cNvSpPr>
          <p:nvPr>
            <p:ph type="subTitle" idx="1"/>
          </p:nvPr>
        </p:nvSpPr>
        <p:spPr>
          <a:xfrm>
            <a:off x="1646588" y="3072704"/>
            <a:ext cx="8898830" cy="2827357"/>
          </a:xfrm>
        </p:spPr>
        <p:txBody>
          <a:bodyPr vert="horz" lIns="91440" tIns="45720" rIns="91440" bIns="45720" rtlCol="0" anchor="t">
            <a:normAutofit fontScale="77500" lnSpcReduction="20000"/>
          </a:bodyPr>
          <a:lstStyle/>
          <a:p>
            <a:pPr>
              <a:spcBef>
                <a:spcPts val="0"/>
              </a:spcBef>
            </a:pPr>
            <a:r>
              <a:rPr lang="en-US" sz="2600">
                <a:solidFill>
                  <a:srgbClr val="000000"/>
                </a:solidFill>
                <a:latin typeface="Arial"/>
                <a:cs typeface="Arial"/>
              </a:rPr>
              <a:t>Katelyn Bittleman</a:t>
            </a:r>
          </a:p>
          <a:p>
            <a:pPr>
              <a:spcBef>
                <a:spcPts val="0"/>
              </a:spcBef>
            </a:pPr>
            <a:r>
              <a:rPr lang="en-US" sz="2600">
                <a:solidFill>
                  <a:srgbClr val="000000"/>
                </a:solidFill>
                <a:latin typeface="Arial"/>
                <a:cs typeface="Arial"/>
              </a:rPr>
              <a:t>Policy Analyst</a:t>
            </a:r>
          </a:p>
          <a:p>
            <a:pPr>
              <a:spcBef>
                <a:spcPts val="0"/>
              </a:spcBef>
            </a:pPr>
            <a:r>
              <a:rPr lang="en-US" sz="2600">
                <a:solidFill>
                  <a:srgbClr val="000000"/>
                </a:solidFill>
                <a:latin typeface="Arial"/>
                <a:cs typeface="Arial"/>
              </a:rPr>
              <a:t>Compliance and Quality Staff </a:t>
            </a:r>
          </a:p>
          <a:p>
            <a:pPr>
              <a:spcBef>
                <a:spcPts val="0"/>
              </a:spcBef>
            </a:pPr>
            <a:endParaRPr lang="en-US" sz="2600">
              <a:solidFill>
                <a:srgbClr val="000000"/>
              </a:solidFill>
            </a:endParaRPr>
          </a:p>
          <a:p>
            <a:pPr>
              <a:spcBef>
                <a:spcPts val="0"/>
              </a:spcBef>
            </a:pPr>
            <a:r>
              <a:rPr lang="en-US" sz="2600">
                <a:solidFill>
                  <a:srgbClr val="000000"/>
                </a:solidFill>
                <a:latin typeface="Arial"/>
                <a:cs typeface="Arial"/>
              </a:rPr>
              <a:t>Josh Silverstein</a:t>
            </a:r>
          </a:p>
          <a:p>
            <a:pPr>
              <a:spcBef>
                <a:spcPts val="0"/>
              </a:spcBef>
            </a:pPr>
            <a:r>
              <a:rPr lang="en-US" sz="2600">
                <a:solidFill>
                  <a:srgbClr val="000000"/>
                </a:solidFill>
                <a:latin typeface="Arial"/>
                <a:cs typeface="Arial"/>
              </a:rPr>
              <a:t>Regulatory Advisor</a:t>
            </a:r>
          </a:p>
          <a:p>
            <a:pPr>
              <a:spcBef>
                <a:spcPts val="0"/>
              </a:spcBef>
            </a:pPr>
            <a:r>
              <a:rPr lang="en-US" sz="2600">
                <a:solidFill>
                  <a:srgbClr val="000000"/>
                </a:solidFill>
                <a:latin typeface="Arial"/>
                <a:cs typeface="Arial"/>
              </a:rPr>
              <a:t> Regulation, Policy, and Guidance Staff</a:t>
            </a:r>
          </a:p>
          <a:p>
            <a:pPr>
              <a:spcBef>
                <a:spcPts val="0"/>
              </a:spcBef>
            </a:pPr>
            <a:endParaRPr lang="en-US" altLang="en-US" sz="2600">
              <a:solidFill>
                <a:srgbClr val="000000"/>
              </a:solidFill>
            </a:endParaRPr>
          </a:p>
          <a:p>
            <a:pPr>
              <a:spcBef>
                <a:spcPts val="0"/>
              </a:spcBef>
            </a:pPr>
            <a:endParaRPr lang="en-US" altLang="en-US" sz="2600">
              <a:solidFill>
                <a:srgbClr val="000000"/>
              </a:solidFill>
            </a:endParaRPr>
          </a:p>
          <a:p>
            <a:pPr>
              <a:spcBef>
                <a:spcPts val="0"/>
              </a:spcBef>
            </a:pPr>
            <a:r>
              <a:rPr lang="en-US" altLang="en-US" sz="2600">
                <a:solidFill>
                  <a:srgbClr val="000000"/>
                </a:solidFill>
                <a:latin typeface="Arial"/>
                <a:cs typeface="Arial"/>
              </a:rPr>
              <a:t>Office of Product Evaluation and Quality</a:t>
            </a:r>
          </a:p>
          <a:p>
            <a:pPr>
              <a:spcBef>
                <a:spcPts val="0"/>
              </a:spcBef>
            </a:pPr>
            <a:r>
              <a:rPr lang="en-US" altLang="en-US" sz="2600">
                <a:solidFill>
                  <a:srgbClr val="000000"/>
                </a:solidFill>
                <a:latin typeface="Arial"/>
                <a:cs typeface="Arial"/>
              </a:rPr>
              <a:t>Center for Devices and Radiological Health</a:t>
            </a:r>
          </a:p>
        </p:txBody>
      </p:sp>
      <p:sp>
        <p:nvSpPr>
          <p:cNvPr id="4" name="TextBox 3">
            <a:extLst>
              <a:ext uri="{FF2B5EF4-FFF2-40B4-BE49-F238E27FC236}">
                <a16:creationId xmlns:a16="http://schemas.microsoft.com/office/drawing/2014/main" id="{2862498E-D9CF-4E5C-9E1E-7B072656E98E}"/>
              </a:ext>
            </a:extLst>
          </p:cNvPr>
          <p:cNvSpPr txBox="1"/>
          <p:nvPr/>
        </p:nvSpPr>
        <p:spPr>
          <a:xfrm>
            <a:off x="4966855" y="6075218"/>
            <a:ext cx="274319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solidFill>
                  <a:schemeClr val="tx2"/>
                </a:solidFill>
                <a:cs typeface="Calibri"/>
              </a:rPr>
              <a:t>                   July 27, 2021</a:t>
            </a:r>
          </a:p>
        </p:txBody>
      </p:sp>
    </p:spTree>
    <p:custDataLst>
      <p:tags r:id="rId1"/>
    </p:custDataLst>
    <p:extLst>
      <p:ext uri="{BB962C8B-B14F-4D97-AF65-F5344CB8AC3E}">
        <p14:creationId xmlns:p14="http://schemas.microsoft.com/office/powerpoint/2010/main" val="16176715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a:bodyPr>
          <a:lstStyle/>
          <a:p>
            <a:r>
              <a:rPr lang="en-US" altLang="en-US">
                <a:solidFill>
                  <a:srgbClr val="0070C0"/>
                </a:solidFill>
                <a:latin typeface="Arial" panose="020B0604020202020204" pitchFamily="34" charset="0"/>
                <a:cs typeface="Arial" panose="020B0604020202020204" pitchFamily="34" charset="0"/>
              </a:rPr>
              <a:t>Considerations for Labeling</a:t>
            </a:r>
            <a:endParaRPr lang="en-US">
              <a:latin typeface="Arial" panose="020B0604020202020204" pitchFamily="34" charset="0"/>
              <a:cs typeface="Arial" panose="020B0604020202020204" pitchFamily="34" charset="0"/>
            </a:endParaRPr>
          </a:p>
        </p:txBody>
      </p:sp>
      <p:graphicFrame>
        <p:nvGraphicFramePr>
          <p:cNvPr id="2" name="Diagram 1">
            <a:extLst>
              <a:ext uri="{FF2B5EF4-FFF2-40B4-BE49-F238E27FC236}">
                <a16:creationId xmlns:a16="http://schemas.microsoft.com/office/drawing/2014/main" id="{6AF32E7F-8FDD-4A90-B631-C3BF0A351182}"/>
              </a:ext>
            </a:extLst>
          </p:cNvPr>
          <p:cNvGraphicFramePr/>
          <p:nvPr>
            <p:extLst>
              <p:ext uri="{D42A27DB-BD31-4B8C-83A1-F6EECF244321}">
                <p14:modId xmlns:p14="http://schemas.microsoft.com/office/powerpoint/2010/main" val="1035688206"/>
              </p:ext>
            </p:extLst>
          </p:nvPr>
        </p:nvGraphicFramePr>
        <p:xfrm>
          <a:off x="1329336" y="938430"/>
          <a:ext cx="9550401"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36390330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19820CE0-763C-4DAA-A3C2-CF303692FB86}"/>
              </a:ext>
            </a:extLst>
          </p:cNvPr>
          <p:cNvGraphicFramePr>
            <a:graphicFrameLocks noGrp="1"/>
          </p:cNvGraphicFramePr>
          <p:nvPr>
            <p:ph idx="1"/>
            <p:extLst>
              <p:ext uri="{D42A27DB-BD31-4B8C-83A1-F6EECF244321}">
                <p14:modId xmlns:p14="http://schemas.microsoft.com/office/powerpoint/2010/main" val="2862205027"/>
              </p:ext>
            </p:extLst>
          </p:nvPr>
        </p:nvGraphicFramePr>
        <p:xfrm>
          <a:off x="1104462" y="1417637"/>
          <a:ext cx="10477938" cy="50041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80FB0516-73D3-4EA7-8DE4-D5C427BB8A3B}"/>
              </a:ext>
            </a:extLst>
          </p:cNvPr>
          <p:cNvSpPr>
            <a:spLocks noGrp="1"/>
          </p:cNvSpPr>
          <p:nvPr>
            <p:ph type="title"/>
          </p:nvPr>
        </p:nvSpPr>
        <p:spPr>
          <a:xfrm>
            <a:off x="609600" y="231096"/>
            <a:ext cx="10972800" cy="1143000"/>
          </a:xfrm>
        </p:spPr>
        <p:txBody>
          <a:bodyPr>
            <a:normAutofit fontScale="90000"/>
          </a:bodyPr>
          <a:lstStyle/>
          <a:p>
            <a:r>
              <a:rPr lang="en-US"/>
              <a:t>What OEMs should include in reusable device </a:t>
            </a:r>
            <a:br>
              <a:rPr lang="en-US"/>
            </a:br>
            <a:r>
              <a:rPr lang="en-US"/>
              <a:t>labeling to facilitate routine maintenance and repair</a:t>
            </a:r>
          </a:p>
        </p:txBody>
      </p:sp>
    </p:spTree>
    <p:extLst>
      <p:ext uri="{BB962C8B-B14F-4D97-AF65-F5344CB8AC3E}">
        <p14:creationId xmlns:p14="http://schemas.microsoft.com/office/powerpoint/2010/main" val="11925937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5FE6C7B-C805-45E7-B5F9-24A9A4B18765}"/>
              </a:ext>
            </a:extLst>
          </p:cNvPr>
          <p:cNvSpPr>
            <a:spLocks noGrp="1"/>
          </p:cNvSpPr>
          <p:nvPr>
            <p:ph idx="1"/>
          </p:nvPr>
        </p:nvSpPr>
        <p:spPr/>
        <p:txBody>
          <a:bodyPr/>
          <a:lstStyle/>
          <a:p>
            <a:pPr marL="0" indent="0">
              <a:buNone/>
            </a:pPr>
            <a:r>
              <a:rPr lang="en-US" b="1"/>
              <a:t>Activity: </a:t>
            </a:r>
            <a:r>
              <a:rPr lang="en-US"/>
              <a:t>The lens of an endoscope is cracked. The lens is affixed by an epoxy that is not described in the labeling. The cracked lens was removed and replaced. The epoxy used was purchased from the OEM and is identical to that used in the legally marketed device. The replacement lens was not purchased from the OEM. The lens was tested and demonstrated to have the same optical specifications (for example, focal length and Abbe number) and materials as the original lens. </a:t>
            </a:r>
          </a:p>
        </p:txBody>
      </p:sp>
      <p:sp>
        <p:nvSpPr>
          <p:cNvPr id="3" name="Title 2">
            <a:extLst>
              <a:ext uri="{FF2B5EF4-FFF2-40B4-BE49-F238E27FC236}">
                <a16:creationId xmlns:a16="http://schemas.microsoft.com/office/drawing/2014/main" id="{69430917-5250-4567-87A4-2A894945C312}"/>
              </a:ext>
            </a:extLst>
          </p:cNvPr>
          <p:cNvSpPr>
            <a:spLocks noGrp="1"/>
          </p:cNvSpPr>
          <p:nvPr>
            <p:ph type="title"/>
          </p:nvPr>
        </p:nvSpPr>
        <p:spPr/>
        <p:txBody>
          <a:bodyPr>
            <a:normAutofit/>
          </a:bodyPr>
          <a:lstStyle/>
          <a:p>
            <a:r>
              <a:rPr lang="en-US"/>
              <a:t>Example E8.a.</a:t>
            </a:r>
          </a:p>
        </p:txBody>
      </p:sp>
      <p:pic>
        <p:nvPicPr>
          <p:cNvPr id="1028" name="Picture 4">
            <a:extLst>
              <a:ext uri="{FF2B5EF4-FFF2-40B4-BE49-F238E27FC236}">
                <a16:creationId xmlns:a16="http://schemas.microsoft.com/office/drawing/2014/main" id="{1A7E81C6-1650-43AD-9072-24F57EF4C2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0250" y="3948821"/>
            <a:ext cx="8343899" cy="3427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53212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CB3B3A-BE92-4D9B-9700-6A033FC5B86E}"/>
              </a:ext>
            </a:extLst>
          </p:cNvPr>
          <p:cNvSpPr>
            <a:spLocks noGrp="1"/>
          </p:cNvSpPr>
          <p:nvPr>
            <p:ph type="title"/>
          </p:nvPr>
        </p:nvSpPr>
        <p:spPr/>
        <p:txBody>
          <a:bodyPr/>
          <a:lstStyle/>
          <a:p>
            <a:r>
              <a:rPr lang="en-US"/>
              <a:t>Example E8.a.</a:t>
            </a:r>
          </a:p>
        </p:txBody>
      </p:sp>
      <p:pic>
        <p:nvPicPr>
          <p:cNvPr id="2052" name="Picture 4">
            <a:extLst>
              <a:ext uri="{FF2B5EF4-FFF2-40B4-BE49-F238E27FC236}">
                <a16:creationId xmlns:a16="http://schemas.microsoft.com/office/drawing/2014/main" id="{827C9C0B-A857-428C-BC46-D580E0F3BE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39843" y="1878407"/>
            <a:ext cx="3785482" cy="398758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D005399A-6C21-40A5-94E7-F3B40A6F18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225" y="1706957"/>
            <a:ext cx="9005138" cy="29602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09174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1C7B050-3FAD-4EB9-97E4-9C85DF2BBFE0}"/>
              </a:ext>
            </a:extLst>
          </p:cNvPr>
          <p:cNvSpPr>
            <a:spLocks noGrp="1"/>
          </p:cNvSpPr>
          <p:nvPr>
            <p:ph type="title"/>
          </p:nvPr>
        </p:nvSpPr>
        <p:spPr/>
        <p:txBody>
          <a:bodyPr/>
          <a:lstStyle/>
          <a:p>
            <a:r>
              <a:rPr lang="en-US"/>
              <a:t>Example E8.b.</a:t>
            </a:r>
          </a:p>
        </p:txBody>
      </p:sp>
      <p:sp>
        <p:nvSpPr>
          <p:cNvPr id="6" name="Content Placeholder 5">
            <a:extLst>
              <a:ext uri="{FF2B5EF4-FFF2-40B4-BE49-F238E27FC236}">
                <a16:creationId xmlns:a16="http://schemas.microsoft.com/office/drawing/2014/main" id="{92B83E0D-B94F-468E-9857-C146F488D53E}"/>
              </a:ext>
            </a:extLst>
          </p:cNvPr>
          <p:cNvSpPr>
            <a:spLocks noGrp="1"/>
          </p:cNvSpPr>
          <p:nvPr>
            <p:ph idx="1"/>
          </p:nvPr>
        </p:nvSpPr>
        <p:spPr/>
        <p:txBody>
          <a:bodyPr/>
          <a:lstStyle/>
          <a:p>
            <a:pPr marL="0" indent="0">
              <a:buNone/>
            </a:pPr>
            <a:r>
              <a:rPr lang="en-US" b="1"/>
              <a:t>Activity: </a:t>
            </a:r>
            <a:r>
              <a:rPr lang="en-US"/>
              <a:t>The lens of an endoscope is cracked. The lens is affixed by an epoxy that is not described in the labeling. The cracked lens was removed and replaced. The epoxy used was purchased from the OEM and is identical to that used in the legally marketed device. The replacement lens comes from a different endoscope model from the same OEM; that model was 510(k)-cleared with improved optical performance (for example, resolution and distortion) relative to the original endoscope. The replacement lens has the same material but different optical specifications (for example, focal length and Abbe number) from the original. </a:t>
            </a:r>
          </a:p>
        </p:txBody>
      </p:sp>
    </p:spTree>
    <p:extLst>
      <p:ext uri="{BB962C8B-B14F-4D97-AF65-F5344CB8AC3E}">
        <p14:creationId xmlns:p14="http://schemas.microsoft.com/office/powerpoint/2010/main" val="22803477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6">
            <a:extLst>
              <a:ext uri="{FF2B5EF4-FFF2-40B4-BE49-F238E27FC236}">
                <a16:creationId xmlns:a16="http://schemas.microsoft.com/office/drawing/2014/main" id="{5ABC52D1-E7D9-4C8C-8B2B-15941368F7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1075" y="4254930"/>
            <a:ext cx="7686675" cy="252687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9C6F9E13-E191-4F08-9BE2-D3ADD299AB18}"/>
              </a:ext>
            </a:extLst>
          </p:cNvPr>
          <p:cNvPicPr>
            <a:picLocks noChangeAspect="1"/>
          </p:cNvPicPr>
          <p:nvPr/>
        </p:nvPicPr>
        <p:blipFill>
          <a:blip r:embed="rId3"/>
          <a:stretch>
            <a:fillRect/>
          </a:stretch>
        </p:blipFill>
        <p:spPr>
          <a:xfrm>
            <a:off x="8286521" y="5150852"/>
            <a:ext cx="3485780" cy="735026"/>
          </a:xfrm>
          <a:prstGeom prst="rect">
            <a:avLst/>
          </a:prstGeom>
        </p:spPr>
      </p:pic>
      <p:pic>
        <p:nvPicPr>
          <p:cNvPr id="6" name="Picture 5">
            <a:extLst>
              <a:ext uri="{FF2B5EF4-FFF2-40B4-BE49-F238E27FC236}">
                <a16:creationId xmlns:a16="http://schemas.microsoft.com/office/drawing/2014/main" id="{20B1ED01-624C-45D1-AE4A-39E50A603125}"/>
              </a:ext>
            </a:extLst>
          </p:cNvPr>
          <p:cNvPicPr>
            <a:picLocks noChangeAspect="1"/>
          </p:cNvPicPr>
          <p:nvPr/>
        </p:nvPicPr>
        <p:blipFill>
          <a:blip r:embed="rId4"/>
          <a:stretch>
            <a:fillRect/>
          </a:stretch>
        </p:blipFill>
        <p:spPr>
          <a:xfrm>
            <a:off x="7416469" y="5370786"/>
            <a:ext cx="937279" cy="308991"/>
          </a:xfrm>
          <a:prstGeom prst="rect">
            <a:avLst/>
          </a:prstGeom>
        </p:spPr>
      </p:pic>
      <p:pic>
        <p:nvPicPr>
          <p:cNvPr id="3084" name="Picture 12">
            <a:extLst>
              <a:ext uri="{FF2B5EF4-FFF2-40B4-BE49-F238E27FC236}">
                <a16:creationId xmlns:a16="http://schemas.microsoft.com/office/drawing/2014/main" id="{0ECA4C9F-EC3E-417D-A639-C67BC280E72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1075" y="940230"/>
            <a:ext cx="6534150" cy="3381375"/>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ACD40327-3726-4ED2-A02C-3877674BD584}"/>
              </a:ext>
            </a:extLst>
          </p:cNvPr>
          <p:cNvSpPr>
            <a:spLocks noGrp="1"/>
          </p:cNvSpPr>
          <p:nvPr>
            <p:ph type="title"/>
          </p:nvPr>
        </p:nvSpPr>
        <p:spPr/>
        <p:txBody>
          <a:bodyPr/>
          <a:lstStyle/>
          <a:p>
            <a:r>
              <a:rPr lang="en-US"/>
              <a:t>Example E8.b.</a:t>
            </a:r>
            <a:endParaRPr lang="en-US" b="1"/>
          </a:p>
        </p:txBody>
      </p:sp>
    </p:spTree>
    <p:extLst>
      <p:ext uri="{BB962C8B-B14F-4D97-AF65-F5344CB8AC3E}">
        <p14:creationId xmlns:p14="http://schemas.microsoft.com/office/powerpoint/2010/main" val="7095282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F17EF8A-52B2-4052-815F-2941027A679A}"/>
              </a:ext>
            </a:extLst>
          </p:cNvPr>
          <p:cNvSpPr>
            <a:spLocks noGrp="1"/>
          </p:cNvSpPr>
          <p:nvPr>
            <p:ph idx="1"/>
          </p:nvPr>
        </p:nvSpPr>
        <p:spPr/>
        <p:txBody>
          <a:bodyPr/>
          <a:lstStyle/>
          <a:p>
            <a:r>
              <a:rPr lang="en-US" b="1"/>
              <a:t>Activity: </a:t>
            </a:r>
            <a:r>
              <a:rPr lang="en-US"/>
              <a:t>A device has the capability of real-time remote customer service where the current status of the device can be accessed. A capability is added so that the customer service technician can access and directly manipulate the device, including changing device settings, resetting the device, delivering energy, and positioning the device</a:t>
            </a:r>
          </a:p>
          <a:p>
            <a:r>
              <a:rPr lang="en-US" b="1"/>
              <a:t>Relevant analysis: </a:t>
            </a:r>
            <a:r>
              <a:rPr lang="en-US"/>
              <a:t>The capability of the customer service technician to control the device introduces new risks (for example, accidental device reset and unintended device movement) and functionality (remote control and access) that significantly changes the finished device’s performance and safety specifications</a:t>
            </a:r>
          </a:p>
          <a:p>
            <a:r>
              <a:rPr lang="en-US" b="1"/>
              <a:t>Decision: </a:t>
            </a:r>
            <a:r>
              <a:rPr lang="en-US"/>
              <a:t>Remanufacturing</a:t>
            </a:r>
          </a:p>
          <a:p>
            <a:endParaRPr lang="en-US"/>
          </a:p>
        </p:txBody>
      </p:sp>
      <p:sp>
        <p:nvSpPr>
          <p:cNvPr id="3" name="Title 2">
            <a:extLst>
              <a:ext uri="{FF2B5EF4-FFF2-40B4-BE49-F238E27FC236}">
                <a16:creationId xmlns:a16="http://schemas.microsoft.com/office/drawing/2014/main" id="{10D4668A-A0B9-414F-9E68-122458794329}"/>
              </a:ext>
            </a:extLst>
          </p:cNvPr>
          <p:cNvSpPr>
            <a:spLocks noGrp="1"/>
          </p:cNvSpPr>
          <p:nvPr>
            <p:ph type="title"/>
          </p:nvPr>
        </p:nvSpPr>
        <p:spPr/>
        <p:txBody>
          <a:bodyPr>
            <a:normAutofit/>
          </a:bodyPr>
          <a:lstStyle/>
          <a:p>
            <a:r>
              <a:rPr lang="en-US"/>
              <a:t>Example S2</a:t>
            </a:r>
          </a:p>
        </p:txBody>
      </p:sp>
    </p:spTree>
    <p:extLst>
      <p:ext uri="{BB962C8B-B14F-4D97-AF65-F5344CB8AC3E}">
        <p14:creationId xmlns:p14="http://schemas.microsoft.com/office/powerpoint/2010/main" val="8575303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02B49F1-6CB4-456E-B04D-2B46A98DC5A8}"/>
              </a:ext>
            </a:extLst>
          </p:cNvPr>
          <p:cNvSpPr>
            <a:spLocks noGrp="1"/>
          </p:cNvSpPr>
          <p:nvPr>
            <p:ph idx="1"/>
          </p:nvPr>
        </p:nvSpPr>
        <p:spPr/>
        <p:txBody>
          <a:bodyPr>
            <a:normAutofit fontScale="92500" lnSpcReduction="10000"/>
          </a:bodyPr>
          <a:lstStyle/>
          <a:p>
            <a:r>
              <a:rPr lang="en-US"/>
              <a:t>The FDA released a discussion paper to discuss cybersecurity issues unique to the servicing of medical devices to guide stakeholder discussions</a:t>
            </a:r>
            <a:br>
              <a:rPr lang="en-US"/>
            </a:br>
            <a:endParaRPr lang="en-US"/>
          </a:p>
          <a:p>
            <a:r>
              <a:rPr lang="en-US"/>
              <a:t>Scope:</a:t>
            </a:r>
          </a:p>
          <a:p>
            <a:pPr lvl="2"/>
            <a:r>
              <a:rPr lang="en-US"/>
              <a:t>Includes devices serviced by non-OEMs</a:t>
            </a:r>
          </a:p>
          <a:p>
            <a:pPr lvl="2"/>
            <a:r>
              <a:rPr lang="en-US"/>
              <a:t>Does not include remanufacturing</a:t>
            </a:r>
            <a:br>
              <a:rPr lang="en-US"/>
            </a:br>
            <a:endParaRPr lang="en-US"/>
          </a:p>
          <a:p>
            <a:r>
              <a:rPr lang="en-US"/>
              <a:t>Cybersecurity is a shared responsibility among all stakeholders</a:t>
            </a:r>
          </a:p>
          <a:p>
            <a:pPr lvl="1"/>
            <a:r>
              <a:rPr lang="en-US"/>
              <a:t>The FDA expects manufacturers to appropriately secure their devices in order to continue to assure the devices’ safety and effectiveness</a:t>
            </a:r>
          </a:p>
          <a:p>
            <a:pPr lvl="1"/>
            <a:r>
              <a:rPr lang="en-US"/>
              <a:t>Non-OEM servicing entities play an important role in maintaining the quality, safety, and efficacy of medical devices without compromising cybersecurity</a:t>
            </a:r>
          </a:p>
        </p:txBody>
      </p:sp>
      <p:sp>
        <p:nvSpPr>
          <p:cNvPr id="3" name="Title 2">
            <a:extLst>
              <a:ext uri="{FF2B5EF4-FFF2-40B4-BE49-F238E27FC236}">
                <a16:creationId xmlns:a16="http://schemas.microsoft.com/office/drawing/2014/main" id="{72E73F92-E7B2-46F8-AD1D-CE90BB5D1CA9}"/>
              </a:ext>
            </a:extLst>
          </p:cNvPr>
          <p:cNvSpPr>
            <a:spLocks noGrp="1"/>
          </p:cNvSpPr>
          <p:nvPr>
            <p:ph type="title"/>
          </p:nvPr>
        </p:nvSpPr>
        <p:spPr/>
        <p:txBody>
          <a:bodyPr>
            <a:normAutofit fontScale="90000"/>
          </a:bodyPr>
          <a:lstStyle/>
          <a:p>
            <a:r>
              <a:rPr lang="en-US"/>
              <a:t>Strengthening Cybersecurity in the</a:t>
            </a:r>
            <a:br>
              <a:rPr lang="en-US"/>
            </a:br>
            <a:r>
              <a:rPr lang="en-US"/>
              <a:t>Servicing of Devices</a:t>
            </a:r>
          </a:p>
        </p:txBody>
      </p:sp>
    </p:spTree>
    <p:extLst>
      <p:ext uri="{BB962C8B-B14F-4D97-AF65-F5344CB8AC3E}">
        <p14:creationId xmlns:p14="http://schemas.microsoft.com/office/powerpoint/2010/main" val="13386399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02B49F1-6CB4-456E-B04D-2B46A98DC5A8}"/>
              </a:ext>
            </a:extLst>
          </p:cNvPr>
          <p:cNvSpPr>
            <a:spLocks noGrp="1"/>
          </p:cNvSpPr>
          <p:nvPr>
            <p:ph idx="1"/>
          </p:nvPr>
        </p:nvSpPr>
        <p:spPr/>
        <p:txBody>
          <a:bodyPr>
            <a:normAutofit/>
          </a:bodyPr>
          <a:lstStyle/>
          <a:p>
            <a:r>
              <a:rPr lang="en-US"/>
              <a:t>Challenges and Opportunities</a:t>
            </a:r>
          </a:p>
          <a:p>
            <a:pPr lvl="1"/>
            <a:r>
              <a:rPr lang="en-US"/>
              <a:t>Privileged access</a:t>
            </a:r>
          </a:p>
          <a:p>
            <a:pPr lvl="1"/>
            <a:r>
              <a:rPr lang="en-US"/>
              <a:t>Identification of Cybersecurity Vulnerabilities and Incidents</a:t>
            </a:r>
          </a:p>
          <a:p>
            <a:pPr lvl="1"/>
            <a:r>
              <a:rPr lang="en-US"/>
              <a:t>Prevention and Mitigation of Cybersecurity Vulnerabilities</a:t>
            </a:r>
          </a:p>
          <a:p>
            <a:pPr lvl="1"/>
            <a:r>
              <a:rPr lang="en-US"/>
              <a:t>Product Life Cycle Challenges and Opportunities</a:t>
            </a:r>
            <a:br>
              <a:rPr lang="en-US"/>
            </a:br>
            <a:endParaRPr lang="en-US"/>
          </a:p>
          <a:p>
            <a:r>
              <a:rPr lang="en-US"/>
              <a:t>Feedback requested to the docket</a:t>
            </a:r>
          </a:p>
          <a:p>
            <a:pPr lvl="1"/>
            <a:r>
              <a:rPr lang="en-US"/>
              <a:t>Cybersecurity challenges and opportunities in servicing</a:t>
            </a:r>
          </a:p>
          <a:p>
            <a:pPr lvl="1"/>
            <a:r>
              <a:rPr lang="en-US"/>
              <a:t>Priority areas to address</a:t>
            </a:r>
          </a:p>
          <a:p>
            <a:pPr lvl="1"/>
            <a:r>
              <a:rPr lang="en-US"/>
              <a:t>How can servicing entities strengthen the cybersecurity of medical devices</a:t>
            </a:r>
          </a:p>
        </p:txBody>
      </p:sp>
      <p:sp>
        <p:nvSpPr>
          <p:cNvPr id="3" name="Title 2">
            <a:extLst>
              <a:ext uri="{FF2B5EF4-FFF2-40B4-BE49-F238E27FC236}">
                <a16:creationId xmlns:a16="http://schemas.microsoft.com/office/drawing/2014/main" id="{72E73F92-E7B2-46F8-AD1D-CE90BB5D1CA9}"/>
              </a:ext>
            </a:extLst>
          </p:cNvPr>
          <p:cNvSpPr>
            <a:spLocks noGrp="1"/>
          </p:cNvSpPr>
          <p:nvPr>
            <p:ph type="title"/>
          </p:nvPr>
        </p:nvSpPr>
        <p:spPr/>
        <p:txBody>
          <a:bodyPr>
            <a:normAutofit fontScale="90000"/>
          </a:bodyPr>
          <a:lstStyle/>
          <a:p>
            <a:r>
              <a:rPr lang="en-US"/>
              <a:t>Strengthening Cybersecurity in the </a:t>
            </a:r>
            <a:br>
              <a:rPr lang="en-US"/>
            </a:br>
            <a:r>
              <a:rPr lang="en-US"/>
              <a:t>Servicing of Devices</a:t>
            </a:r>
          </a:p>
        </p:txBody>
      </p:sp>
    </p:spTree>
    <p:extLst>
      <p:ext uri="{BB962C8B-B14F-4D97-AF65-F5344CB8AC3E}">
        <p14:creationId xmlns:p14="http://schemas.microsoft.com/office/powerpoint/2010/main" val="20228273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B85943E-FF48-49D9-B8CC-90233A26C169}"/>
              </a:ext>
            </a:extLst>
          </p:cNvPr>
          <p:cNvSpPr>
            <a:spLocks noGrp="1"/>
          </p:cNvSpPr>
          <p:nvPr>
            <p:ph idx="1"/>
          </p:nvPr>
        </p:nvSpPr>
        <p:spPr/>
        <p:txBody>
          <a:bodyPr>
            <a:normAutofit lnSpcReduction="10000"/>
          </a:bodyPr>
          <a:lstStyle/>
          <a:p>
            <a:r>
              <a:rPr lang="en-US"/>
              <a:t>Please submit comments to the public dockets:</a:t>
            </a:r>
          </a:p>
          <a:p>
            <a:pPr lvl="1"/>
            <a:r>
              <a:rPr lang="en-US"/>
              <a:t>Draft Guidance: Remanufacturing of Medical Devices*</a:t>
            </a:r>
          </a:p>
          <a:p>
            <a:pPr lvl="2"/>
            <a:r>
              <a:rPr lang="en-US"/>
              <a:t>By August 23, 2021 to </a:t>
            </a:r>
            <a:r>
              <a:rPr lang="en-US" u="sng">
                <a:hlinkClick r:id="rId2"/>
              </a:rPr>
              <a:t>FDA-2018-N-3741</a:t>
            </a:r>
            <a:endParaRPr lang="en-US"/>
          </a:p>
          <a:p>
            <a:pPr lvl="1"/>
            <a:r>
              <a:rPr lang="en-US"/>
              <a:t>Discussion Paper: Strengthening Cybersecurity Practices Associated with Servicing of Medical Devices: Challenges and Opportunities</a:t>
            </a:r>
          </a:p>
          <a:p>
            <a:pPr lvl="2"/>
            <a:r>
              <a:rPr lang="en-US"/>
              <a:t>By August 17, 2021 to </a:t>
            </a:r>
            <a:r>
              <a:rPr lang="en-US">
                <a:hlinkClick r:id="rId3"/>
              </a:rPr>
              <a:t>FDA-2021-N-0561</a:t>
            </a:r>
            <a:endParaRPr lang="en-US"/>
          </a:p>
          <a:p>
            <a:pPr marL="457200" lvl="1" indent="0">
              <a:buNone/>
            </a:pPr>
            <a:endParaRPr lang="en-US"/>
          </a:p>
          <a:p>
            <a:pPr marL="457200" lvl="1" indent="0">
              <a:buNone/>
            </a:pPr>
            <a:r>
              <a:rPr lang="en-US"/>
              <a:t>*Although you can comment on any guidance at any time (see 21 CFR 10.115(g)(5)), to ensure that the FDA considers your comment on a draft guidance before it begins work on the final guidance, submit comments on the draft guidance before the comment period closure date.</a:t>
            </a:r>
          </a:p>
        </p:txBody>
      </p:sp>
      <p:sp>
        <p:nvSpPr>
          <p:cNvPr id="3" name="Title 2">
            <a:extLst>
              <a:ext uri="{FF2B5EF4-FFF2-40B4-BE49-F238E27FC236}">
                <a16:creationId xmlns:a16="http://schemas.microsoft.com/office/drawing/2014/main" id="{BEB9539C-B262-4F08-B96E-CE53119B6CE5}"/>
              </a:ext>
            </a:extLst>
          </p:cNvPr>
          <p:cNvSpPr>
            <a:spLocks noGrp="1"/>
          </p:cNvSpPr>
          <p:nvPr>
            <p:ph type="title"/>
          </p:nvPr>
        </p:nvSpPr>
        <p:spPr/>
        <p:txBody>
          <a:bodyPr>
            <a:normAutofit/>
          </a:bodyPr>
          <a:lstStyle/>
          <a:p>
            <a:r>
              <a:rPr lang="en-US"/>
              <a:t>Stakeholder Feedback Requested</a:t>
            </a:r>
          </a:p>
        </p:txBody>
      </p:sp>
    </p:spTree>
    <p:extLst>
      <p:ext uri="{BB962C8B-B14F-4D97-AF65-F5344CB8AC3E}">
        <p14:creationId xmlns:p14="http://schemas.microsoft.com/office/powerpoint/2010/main" val="779735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200000"/>
              </a:lnSpc>
              <a:spcBef>
                <a:spcPts val="0"/>
              </a:spcBef>
              <a:spcAft>
                <a:spcPts val="600"/>
              </a:spcAft>
            </a:pPr>
            <a:r>
              <a:rPr lang="en-US">
                <a:solidFill>
                  <a:srgbClr val="000000"/>
                </a:solidFill>
              </a:rPr>
              <a:t>Objectives</a:t>
            </a:r>
          </a:p>
          <a:p>
            <a:pPr>
              <a:lnSpc>
                <a:spcPct val="200000"/>
              </a:lnSpc>
              <a:spcBef>
                <a:spcPts val="0"/>
              </a:spcBef>
              <a:spcAft>
                <a:spcPts val="600"/>
              </a:spcAft>
            </a:pPr>
            <a:r>
              <a:rPr lang="en-US">
                <a:solidFill>
                  <a:srgbClr val="000000"/>
                </a:solidFill>
              </a:rPr>
              <a:t>Background</a:t>
            </a:r>
          </a:p>
          <a:p>
            <a:pPr>
              <a:lnSpc>
                <a:spcPct val="200000"/>
              </a:lnSpc>
              <a:spcBef>
                <a:spcPts val="0"/>
              </a:spcBef>
              <a:spcAft>
                <a:spcPts val="600"/>
              </a:spcAft>
            </a:pPr>
            <a:r>
              <a:rPr lang="en-US">
                <a:solidFill>
                  <a:srgbClr val="000000"/>
                </a:solidFill>
              </a:rPr>
              <a:t>Summary of Remanufacturing Draft Guidance</a:t>
            </a:r>
          </a:p>
          <a:p>
            <a:pPr>
              <a:lnSpc>
                <a:spcPct val="200000"/>
              </a:lnSpc>
              <a:spcBef>
                <a:spcPts val="0"/>
              </a:spcBef>
              <a:spcAft>
                <a:spcPts val="600"/>
              </a:spcAft>
            </a:pPr>
            <a:r>
              <a:rPr lang="en-US">
                <a:solidFill>
                  <a:srgbClr val="000000"/>
                </a:solidFill>
              </a:rPr>
              <a:t>Summary of Cybersecurity and Servicing Discussion Paper</a:t>
            </a:r>
          </a:p>
          <a:p>
            <a:pPr>
              <a:lnSpc>
                <a:spcPct val="200000"/>
              </a:lnSpc>
              <a:spcBef>
                <a:spcPts val="0"/>
              </a:spcBef>
              <a:spcAft>
                <a:spcPts val="600"/>
              </a:spcAft>
            </a:pPr>
            <a:r>
              <a:rPr lang="en-US">
                <a:solidFill>
                  <a:srgbClr val="000000"/>
                </a:solidFill>
              </a:rPr>
              <a:t>Questions and Answers </a:t>
            </a:r>
          </a:p>
        </p:txBody>
      </p:sp>
      <p:sp>
        <p:nvSpPr>
          <p:cNvPr id="3" name="Title 2"/>
          <p:cNvSpPr>
            <a:spLocks noGrp="1"/>
          </p:cNvSpPr>
          <p:nvPr>
            <p:ph type="title"/>
          </p:nvPr>
        </p:nvSpPr>
        <p:spPr/>
        <p:txBody>
          <a:bodyPr/>
          <a:lstStyle/>
          <a:p>
            <a:r>
              <a:rPr lang="en-US"/>
              <a:t>Agenda</a:t>
            </a:r>
          </a:p>
        </p:txBody>
      </p:sp>
    </p:spTree>
    <p:extLst>
      <p:ext uri="{BB962C8B-B14F-4D97-AF65-F5344CB8AC3E}">
        <p14:creationId xmlns:p14="http://schemas.microsoft.com/office/powerpoint/2010/main" val="32321565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a:ln>
            <a:noFill/>
          </a:ln>
        </p:spPr>
        <p:txBody>
          <a:bodyPr>
            <a:normAutofit/>
          </a:bodyPr>
          <a:lstStyle/>
          <a:p>
            <a:r>
              <a:rPr lang="en-US" sz="2600">
                <a:hlinkClick r:id="rId3"/>
              </a:rPr>
              <a:t>Draft Guidance: Remanufacturing of Medical Devices</a:t>
            </a:r>
            <a:br>
              <a:rPr lang="en-US" sz="2600"/>
            </a:br>
            <a:endParaRPr lang="en-US" sz="2600"/>
          </a:p>
          <a:p>
            <a:r>
              <a:rPr lang="en-US" sz="2600">
                <a:hlinkClick r:id="rId4"/>
              </a:rPr>
              <a:t>Discussion Paper: Strengthening Cybersecurity Practices Associated with Servicing of Medical Devices: Challenges and Opportunities</a:t>
            </a:r>
            <a:br>
              <a:rPr lang="en-US" sz="2600"/>
            </a:br>
            <a:endParaRPr lang="en-US" sz="2600"/>
          </a:p>
          <a:p>
            <a:r>
              <a:rPr lang="en-US" sz="2600">
                <a:hlinkClick r:id="rId5"/>
              </a:rPr>
              <a:t>Device Advice: Remanufacturing and Servicing Medical Devices</a:t>
            </a:r>
            <a:br>
              <a:rPr lang="en-US" sz="2600"/>
            </a:br>
            <a:endParaRPr lang="en-US" sz="2600"/>
          </a:p>
          <a:p>
            <a:r>
              <a:rPr lang="en-US" sz="2600">
                <a:hlinkClick r:id="rId6"/>
              </a:rPr>
              <a:t>FDA Report on the Quality, Safety, and Effectiveness of Servicing of Medical Devices</a:t>
            </a:r>
            <a:endParaRPr lang="en-US" sz="2600"/>
          </a:p>
        </p:txBody>
      </p:sp>
      <p:sp>
        <p:nvSpPr>
          <p:cNvPr id="6" name="Title 5">
            <a:extLst>
              <a:ext uri="{FF2B5EF4-FFF2-40B4-BE49-F238E27FC236}">
                <a16:creationId xmlns:a16="http://schemas.microsoft.com/office/drawing/2014/main" id="{0B934E52-3EBF-4749-8F34-46DA158D9CB0}"/>
              </a:ext>
            </a:extLst>
          </p:cNvPr>
          <p:cNvSpPr>
            <a:spLocks noGrp="1"/>
          </p:cNvSpPr>
          <p:nvPr>
            <p:ph type="title"/>
          </p:nvPr>
        </p:nvSpPr>
        <p:spPr/>
        <p:txBody>
          <a:bodyPr/>
          <a:lstStyle/>
          <a:p>
            <a:r>
              <a:rPr lang="en-US" altLang="en-US"/>
              <a:t>Resources</a:t>
            </a:r>
            <a:endParaRPr lang="en-US"/>
          </a:p>
        </p:txBody>
      </p:sp>
    </p:spTree>
    <p:custDataLst>
      <p:tags r:id="rId1"/>
    </p:custDataLst>
    <p:extLst>
      <p:ext uri="{BB962C8B-B14F-4D97-AF65-F5344CB8AC3E}">
        <p14:creationId xmlns:p14="http://schemas.microsoft.com/office/powerpoint/2010/main" val="42210141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FCBD695B-A1D0-49B9-BB6B-30A750C1B741}"/>
              </a:ext>
            </a:extLst>
          </p:cNvPr>
          <p:cNvSpPr>
            <a:spLocks noGrp="1"/>
          </p:cNvSpPr>
          <p:nvPr>
            <p:ph idx="1"/>
          </p:nvPr>
        </p:nvSpPr>
        <p:spPr>
          <a:xfrm>
            <a:off x="3343371" y="1705628"/>
            <a:ext cx="5522334" cy="4448285"/>
          </a:xfrm>
        </p:spPr>
        <p:txBody>
          <a:bodyPr anchor="ctr">
            <a:normAutofit fontScale="92500" lnSpcReduction="10000"/>
          </a:bodyPr>
          <a:lstStyle/>
          <a:p>
            <a:pPr marL="0" indent="0" algn="ctr">
              <a:buNone/>
            </a:pPr>
            <a:r>
              <a:rPr lang="en-US" dirty="0">
                <a:latin typeface="Arial"/>
                <a:cs typeface="Arial"/>
              </a:rPr>
              <a:t>Division of Industry and Consumer Education:  </a:t>
            </a:r>
            <a:r>
              <a:rPr lang="en-US" dirty="0">
                <a:latin typeface="Arial"/>
                <a:cs typeface="Arial"/>
                <a:hlinkClick r:id="rId2"/>
              </a:rPr>
              <a:t>DICE@fda.hhs.gov</a:t>
            </a:r>
            <a:endParaRPr lang="en-US" dirty="0">
              <a:latin typeface="Arial"/>
              <a:cs typeface="Arial"/>
            </a:endParaRPr>
          </a:p>
          <a:p>
            <a:pPr marL="36195" algn="ctr"/>
            <a:endParaRPr lang="en-US"/>
          </a:p>
          <a:p>
            <a:pPr algn="ctr">
              <a:buNone/>
            </a:pPr>
            <a:r>
              <a:rPr lang="en-US" dirty="0">
                <a:latin typeface="Arial"/>
                <a:cs typeface="Arial"/>
              </a:rPr>
              <a:t>Slide Presentation, Transcript and Webinar Recording will be available at:</a:t>
            </a:r>
          </a:p>
          <a:p>
            <a:pPr algn="ctr">
              <a:buNone/>
            </a:pPr>
            <a:r>
              <a:rPr lang="en-US" dirty="0">
                <a:latin typeface="Arial"/>
                <a:cs typeface="Arial"/>
                <a:hlinkClick r:id="rId3"/>
              </a:rPr>
              <a:t>http://www.fda.gov/training/cdrhlearn</a:t>
            </a:r>
          </a:p>
          <a:p>
            <a:pPr algn="ctr">
              <a:buNone/>
            </a:pPr>
            <a:r>
              <a:rPr lang="en-US" dirty="0">
                <a:latin typeface="Arial"/>
                <a:cs typeface="Arial"/>
              </a:rPr>
              <a:t>Under Heading: Post Market Activities; Sub-heading: General Policy</a:t>
            </a:r>
          </a:p>
          <a:p>
            <a:pPr algn="ctr">
              <a:buNone/>
            </a:pPr>
            <a:r>
              <a:rPr lang="en-US" dirty="0">
                <a:latin typeface="Arial"/>
                <a:cs typeface="Arial"/>
              </a:rPr>
              <a:t>Please complete a short survey about your FDA CDRH webinar experience. The survey can be found </a:t>
            </a:r>
            <a:r>
              <a:rPr lang="en-US" dirty="0">
                <a:latin typeface="Arial"/>
                <a:cs typeface="Arial"/>
                <a:hlinkClick r:id="rId4"/>
              </a:rPr>
              <a:t>here</a:t>
            </a:r>
            <a:endParaRPr lang="en-US">
              <a:latin typeface="Arial"/>
              <a:cs typeface="Arial"/>
              <a:hlinkClick r:id="rId4"/>
            </a:endParaRPr>
          </a:p>
          <a:p>
            <a:pPr algn="ctr">
              <a:buNone/>
            </a:pPr>
            <a:r>
              <a:rPr lang="en-US" dirty="0">
                <a:latin typeface="Arial"/>
                <a:cs typeface="Arial"/>
              </a:rPr>
              <a:t>immediately following the conclusion of the live webinar</a:t>
            </a:r>
          </a:p>
          <a:p>
            <a:pPr marL="0" indent="0" algn="ctr">
              <a:buNone/>
            </a:pPr>
            <a:endParaRPr lang="en-US" dirty="0"/>
          </a:p>
        </p:txBody>
      </p:sp>
      <p:sp>
        <p:nvSpPr>
          <p:cNvPr id="10" name="Title 4">
            <a:extLst>
              <a:ext uri="{FF2B5EF4-FFF2-40B4-BE49-F238E27FC236}">
                <a16:creationId xmlns:a16="http://schemas.microsoft.com/office/drawing/2014/main" id="{9DC84CAE-2487-4BD9-927E-03ECD84A189C}"/>
              </a:ext>
            </a:extLst>
          </p:cNvPr>
          <p:cNvSpPr>
            <a:spLocks noGrp="1"/>
          </p:cNvSpPr>
          <p:nvPr>
            <p:ph type="title"/>
          </p:nvPr>
        </p:nvSpPr>
        <p:spPr>
          <a:xfrm>
            <a:off x="609600" y="274638"/>
            <a:ext cx="10972800" cy="1143000"/>
          </a:xfrm>
        </p:spPr>
        <p:txBody>
          <a:bodyPr>
            <a:normAutofit/>
          </a:bodyPr>
          <a:lstStyle/>
          <a:p>
            <a:r>
              <a:rPr lang="en-US"/>
              <a:t>Questions</a:t>
            </a:r>
            <a:r>
              <a:rPr lang="en-US" sz="4000"/>
              <a:t>?</a:t>
            </a:r>
            <a:endParaRPr lang="en-US"/>
          </a:p>
        </p:txBody>
      </p:sp>
    </p:spTree>
    <p:extLst>
      <p:ext uri="{BB962C8B-B14F-4D97-AF65-F5344CB8AC3E}">
        <p14:creationId xmlns:p14="http://schemas.microsoft.com/office/powerpoint/2010/main" val="3297457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p:txBody>
          <a:bodyPr>
            <a:normAutofit fontScale="92500" lnSpcReduction="20000"/>
          </a:bodyPr>
          <a:lstStyle/>
          <a:p>
            <a:pPr>
              <a:spcBef>
                <a:spcPts val="0"/>
              </a:spcBef>
            </a:pPr>
            <a:r>
              <a:rPr lang="en-US">
                <a:solidFill>
                  <a:srgbClr val="000000"/>
                </a:solidFill>
              </a:rPr>
              <a:t>Remanufacturing of Medical Devices Draft Guidance</a:t>
            </a:r>
          </a:p>
          <a:p>
            <a:pPr lvl="1">
              <a:spcBef>
                <a:spcPts val="0"/>
              </a:spcBef>
            </a:pPr>
            <a:r>
              <a:rPr lang="en-US" b="1">
                <a:solidFill>
                  <a:srgbClr val="000000"/>
                </a:solidFill>
              </a:rPr>
              <a:t>Why</a:t>
            </a:r>
            <a:r>
              <a:rPr lang="en-US">
                <a:solidFill>
                  <a:srgbClr val="000000"/>
                </a:solidFill>
              </a:rPr>
              <a:t> the FDA is clarifying which activities are likely remanufacturing </a:t>
            </a:r>
          </a:p>
          <a:p>
            <a:pPr lvl="1">
              <a:spcBef>
                <a:spcPts val="0"/>
              </a:spcBef>
            </a:pPr>
            <a:r>
              <a:rPr lang="en-US" b="1">
                <a:solidFill>
                  <a:srgbClr val="000000"/>
                </a:solidFill>
              </a:rPr>
              <a:t>How</a:t>
            </a:r>
            <a:r>
              <a:rPr lang="en-US">
                <a:solidFill>
                  <a:srgbClr val="000000"/>
                </a:solidFill>
              </a:rPr>
              <a:t> the FDA proposes that entities analyze whether their activities are likely remanufacturing</a:t>
            </a:r>
          </a:p>
          <a:p>
            <a:pPr lvl="1">
              <a:spcBef>
                <a:spcPts val="0"/>
              </a:spcBef>
            </a:pPr>
            <a:r>
              <a:rPr lang="en-US" b="1">
                <a:solidFill>
                  <a:srgbClr val="000000"/>
                </a:solidFill>
              </a:rPr>
              <a:t>What</a:t>
            </a:r>
            <a:r>
              <a:rPr lang="en-US">
                <a:solidFill>
                  <a:srgbClr val="000000"/>
                </a:solidFill>
              </a:rPr>
              <a:t> information manufacturers should include in the labeling for reusable devices that are serviced</a:t>
            </a:r>
          </a:p>
          <a:p>
            <a:pPr lvl="1">
              <a:spcBef>
                <a:spcPts val="0"/>
              </a:spcBef>
            </a:pPr>
            <a:r>
              <a:rPr lang="en-US" b="1">
                <a:solidFill>
                  <a:srgbClr val="000000"/>
                </a:solidFill>
              </a:rPr>
              <a:t>How </a:t>
            </a:r>
            <a:r>
              <a:rPr lang="en-US">
                <a:solidFill>
                  <a:srgbClr val="000000"/>
                </a:solidFill>
              </a:rPr>
              <a:t>entities should document their rationale about whether their activities are remanufacturing</a:t>
            </a:r>
            <a:br>
              <a:rPr lang="en-US">
                <a:solidFill>
                  <a:srgbClr val="000000"/>
                </a:solidFill>
              </a:rPr>
            </a:br>
            <a:endParaRPr lang="en-US">
              <a:solidFill>
                <a:srgbClr val="000000"/>
              </a:solidFill>
            </a:endParaRPr>
          </a:p>
          <a:p>
            <a:pPr>
              <a:spcBef>
                <a:spcPts val="0"/>
              </a:spcBef>
            </a:pPr>
            <a:r>
              <a:rPr lang="en-US" altLang="en-US"/>
              <a:t>Strengthening Cybersecurity Practices Associated with Servicing of Medical Devices Discussion Paper</a:t>
            </a:r>
          </a:p>
          <a:p>
            <a:pPr lvl="1">
              <a:spcBef>
                <a:spcPts val="0"/>
              </a:spcBef>
            </a:pPr>
            <a:r>
              <a:rPr lang="en-US">
                <a:solidFill>
                  <a:srgbClr val="000000"/>
                </a:solidFill>
              </a:rPr>
              <a:t>Cybersecurity is a shared responsibility between all stakeholders</a:t>
            </a:r>
          </a:p>
          <a:p>
            <a:pPr lvl="1">
              <a:spcBef>
                <a:spcPts val="0"/>
              </a:spcBef>
            </a:pPr>
            <a:r>
              <a:rPr lang="en-US"/>
              <a:t>The FDA has outlined cybersecurity challenges and opportunities associated with medical device servicing and is seeking stakeholder feedback to inform future efforts</a:t>
            </a:r>
          </a:p>
          <a:p>
            <a:pPr marL="0" indent="0">
              <a:spcBef>
                <a:spcPts val="0"/>
              </a:spcBef>
              <a:buNone/>
            </a:pPr>
            <a:endParaRPr lang="en-US" altLang="en-US">
              <a:solidFill>
                <a:srgbClr val="000000"/>
              </a:solidFill>
            </a:endParaRPr>
          </a:p>
          <a:p>
            <a:pPr marL="0" indent="0">
              <a:spcBef>
                <a:spcPts val="0"/>
              </a:spcBef>
              <a:buNone/>
            </a:pPr>
            <a:endParaRPr lang="en-US" altLang="en-US">
              <a:solidFill>
                <a:srgbClr val="000000"/>
              </a:solidFill>
            </a:endParaRPr>
          </a:p>
          <a:p>
            <a:pPr marL="0" indent="0">
              <a:spcBef>
                <a:spcPts val="0"/>
              </a:spcBef>
              <a:buNone/>
            </a:pPr>
            <a:endParaRPr lang="en-US" altLang="en-US"/>
          </a:p>
        </p:txBody>
      </p:sp>
      <p:sp>
        <p:nvSpPr>
          <p:cNvPr id="2" name="Title 1"/>
          <p:cNvSpPr>
            <a:spLocks noGrp="1"/>
          </p:cNvSpPr>
          <p:nvPr>
            <p:ph type="title"/>
          </p:nvPr>
        </p:nvSpPr>
        <p:spPr/>
        <p:txBody>
          <a:bodyPr>
            <a:normAutofit/>
          </a:bodyPr>
          <a:lstStyle/>
          <a:p>
            <a:r>
              <a:rPr lang="en-US" altLang="en-US">
                <a:solidFill>
                  <a:srgbClr val="0070C0"/>
                </a:solidFill>
                <a:latin typeface="Arial" panose="020B0604020202020204" pitchFamily="34" charset="0"/>
                <a:cs typeface="Arial" panose="020B0604020202020204" pitchFamily="34" charset="0"/>
              </a:rPr>
              <a:t>Objectives</a:t>
            </a:r>
            <a:endParaRPr lang="en-US">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586684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p:txBody>
          <a:bodyPr vert="horz" lIns="91440" tIns="45720" rIns="91440" bIns="45720" rtlCol="0" anchor="t">
            <a:normAutofit fontScale="92500" lnSpcReduction="20000"/>
          </a:bodyPr>
          <a:lstStyle/>
          <a:p>
            <a:pPr>
              <a:spcBef>
                <a:spcPts val="0"/>
              </a:spcBef>
            </a:pPr>
            <a:r>
              <a:rPr lang="en-US">
                <a:solidFill>
                  <a:srgbClr val="000000"/>
                </a:solidFill>
                <a:latin typeface="Arial"/>
                <a:cs typeface="Arial"/>
              </a:rPr>
              <a:t>The FDA has been working to gain additional perspectives on the distinction between “servicing” and “remanufacturing” and has undertaken several efforts to help promote clarity</a:t>
            </a:r>
            <a:endParaRPr lang="en-US">
              <a:solidFill>
                <a:srgbClr val="000000"/>
              </a:solidFill>
            </a:endParaRPr>
          </a:p>
          <a:p>
            <a:pPr>
              <a:spcBef>
                <a:spcPts val="0"/>
              </a:spcBef>
            </a:pPr>
            <a:endParaRPr lang="en-US">
              <a:solidFill>
                <a:srgbClr val="000000"/>
              </a:solidFill>
            </a:endParaRPr>
          </a:p>
          <a:p>
            <a:pPr>
              <a:spcBef>
                <a:spcPts val="0"/>
              </a:spcBef>
            </a:pPr>
            <a:r>
              <a:rPr lang="en-US">
                <a:solidFill>
                  <a:srgbClr val="000000"/>
                </a:solidFill>
                <a:latin typeface="Arial"/>
                <a:cs typeface="Arial"/>
              </a:rPr>
              <a:t>In the FDA Report on Device Servicing, the FDA concluded that a majority of the comments, complaints, and adverse event reports received by the FDA that referred to inadequate “servicing” causing or contributing to adverse events and deaths actually related to “remanufacturing”</a:t>
            </a:r>
            <a:endParaRPr lang="en-US">
              <a:solidFill>
                <a:srgbClr val="000000"/>
              </a:solidFill>
            </a:endParaRPr>
          </a:p>
          <a:p>
            <a:pPr>
              <a:spcBef>
                <a:spcPts val="0"/>
              </a:spcBef>
            </a:pPr>
            <a:endParaRPr lang="en-US">
              <a:solidFill>
                <a:srgbClr val="000000"/>
              </a:solidFill>
            </a:endParaRPr>
          </a:p>
          <a:p>
            <a:pPr>
              <a:spcBef>
                <a:spcPts val="0"/>
              </a:spcBef>
            </a:pPr>
            <a:r>
              <a:rPr lang="en-US">
                <a:latin typeface="Arial"/>
                <a:cs typeface="Arial"/>
              </a:rPr>
              <a:t>Whether the activities an entity performs are remanufacturing affects the applicability and enforcement of regulatory requirements by the FDA. The FDA has consistently enforced requirements on entities engaged in remanufacturing</a:t>
            </a:r>
            <a:endParaRPr lang="en-US"/>
          </a:p>
          <a:p>
            <a:pPr>
              <a:spcBef>
                <a:spcPts val="0"/>
              </a:spcBef>
            </a:pPr>
            <a:endParaRPr lang="en-US"/>
          </a:p>
          <a:p>
            <a:pPr>
              <a:spcBef>
                <a:spcPts val="0"/>
              </a:spcBef>
            </a:pPr>
            <a:r>
              <a:rPr lang="en-US">
                <a:latin typeface="Arial"/>
                <a:cs typeface="Arial"/>
              </a:rPr>
              <a:t>The FDA released a white paper, opened a docket, and held a public workshop to facilitate discussion on the distinction between servicing and remanufacturing</a:t>
            </a:r>
            <a:endParaRPr lang="en-US"/>
          </a:p>
        </p:txBody>
      </p:sp>
      <p:sp>
        <p:nvSpPr>
          <p:cNvPr id="7" name="Title 1"/>
          <p:cNvSpPr>
            <a:spLocks noGrp="1"/>
          </p:cNvSpPr>
          <p:nvPr>
            <p:ph type="title"/>
          </p:nvPr>
        </p:nvSpPr>
        <p:spPr/>
        <p:txBody>
          <a:bodyPr>
            <a:normAutofit/>
          </a:bodyPr>
          <a:lstStyle/>
          <a:p>
            <a:r>
              <a:rPr lang="en-US" altLang="en-US">
                <a:solidFill>
                  <a:srgbClr val="0070C0"/>
                </a:solidFill>
                <a:latin typeface="Arial" panose="020B0604020202020204" pitchFamily="34" charset="0"/>
                <a:cs typeface="Arial" panose="020B0604020202020204" pitchFamily="34" charset="0"/>
              </a:rPr>
              <a:t>Background</a:t>
            </a:r>
            <a:endParaRPr lang="en-US">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6550337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p:txBody>
          <a:bodyPr vert="horz" lIns="91440" tIns="45720" rIns="91440" bIns="45720" rtlCol="0" anchor="t">
            <a:normAutofit lnSpcReduction="10000"/>
          </a:bodyPr>
          <a:lstStyle/>
          <a:p>
            <a:pPr>
              <a:spcBef>
                <a:spcPts val="0"/>
              </a:spcBef>
            </a:pPr>
            <a:r>
              <a:rPr lang="en-US">
                <a:latin typeface="Arial"/>
                <a:cs typeface="Arial"/>
              </a:rPr>
              <a:t>The Remanufacturing draft guidance is not intended to adopt significant policy changes, but to clarify the FDA’s current thinking on applicable definitions, and clarify, not change, the regulatory requirements applicable to remanufacturers</a:t>
            </a:r>
            <a:endParaRPr lang="en-US"/>
          </a:p>
          <a:p>
            <a:pPr>
              <a:spcBef>
                <a:spcPts val="0"/>
              </a:spcBef>
            </a:pPr>
            <a:endParaRPr lang="en-US"/>
          </a:p>
          <a:p>
            <a:pPr>
              <a:spcBef>
                <a:spcPts val="0"/>
              </a:spcBef>
            </a:pPr>
            <a:r>
              <a:rPr lang="en-US">
                <a:solidFill>
                  <a:srgbClr val="000000"/>
                </a:solidFill>
                <a:latin typeface="Arial"/>
                <a:cs typeface="Arial"/>
              </a:rPr>
              <a:t>The Remanufacturing guidance is a draft guidance. The FDA is requesting public comment. It is not for implementation until the FDA issues a final guidance</a:t>
            </a:r>
            <a:endParaRPr lang="en-US">
              <a:solidFill>
                <a:srgbClr val="000000"/>
              </a:solidFill>
            </a:endParaRPr>
          </a:p>
          <a:p>
            <a:pPr marL="0" indent="0">
              <a:spcBef>
                <a:spcPts val="0"/>
              </a:spcBef>
              <a:buNone/>
            </a:pPr>
            <a:endParaRPr lang="en-US">
              <a:solidFill>
                <a:srgbClr val="000000"/>
              </a:solidFill>
            </a:endParaRPr>
          </a:p>
          <a:p>
            <a:pPr>
              <a:spcBef>
                <a:spcPts val="0"/>
              </a:spcBef>
            </a:pPr>
            <a:r>
              <a:rPr lang="en-US">
                <a:latin typeface="Arial"/>
                <a:cs typeface="Arial"/>
              </a:rPr>
              <a:t>Cybersecurity is a widespread issue affecting medical devices connected to the Internet, networks, and other devices. </a:t>
            </a:r>
            <a:r>
              <a:rPr lang="en-US">
                <a:solidFill>
                  <a:srgbClr val="000000"/>
                </a:solidFill>
                <a:latin typeface="Arial"/>
                <a:cs typeface="Arial"/>
              </a:rPr>
              <a:t>In the FDA Report on Device Servicing, the FDA also committed to strengthening cybersecurity practices associated with the servicing of medical devices</a:t>
            </a:r>
            <a:endParaRPr lang="en-US">
              <a:solidFill>
                <a:srgbClr val="000000"/>
              </a:solidFill>
            </a:endParaRPr>
          </a:p>
          <a:p>
            <a:pPr>
              <a:spcBef>
                <a:spcPts val="0"/>
              </a:spcBef>
            </a:pPr>
            <a:endParaRPr lang="en-US"/>
          </a:p>
        </p:txBody>
      </p:sp>
      <p:sp>
        <p:nvSpPr>
          <p:cNvPr id="7" name="Title 1"/>
          <p:cNvSpPr>
            <a:spLocks noGrp="1"/>
          </p:cNvSpPr>
          <p:nvPr>
            <p:ph type="title"/>
          </p:nvPr>
        </p:nvSpPr>
        <p:spPr/>
        <p:txBody>
          <a:bodyPr>
            <a:normAutofit/>
          </a:bodyPr>
          <a:lstStyle/>
          <a:p>
            <a:r>
              <a:rPr lang="en-US" altLang="en-US">
                <a:solidFill>
                  <a:srgbClr val="0070C0"/>
                </a:solidFill>
                <a:latin typeface="Arial" panose="020B0604020202020204" pitchFamily="34" charset="0"/>
                <a:cs typeface="Arial" panose="020B0604020202020204" pitchFamily="34" charset="0"/>
              </a:rPr>
              <a:t>Background</a:t>
            </a:r>
            <a:endParaRPr lang="en-US">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836132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altLang="en-US">
                <a:solidFill>
                  <a:srgbClr val="0070C0"/>
                </a:solidFill>
                <a:latin typeface="Arial" panose="020B0604020202020204" pitchFamily="34" charset="0"/>
                <a:cs typeface="Arial" panose="020B0604020202020204" pitchFamily="34" charset="0"/>
              </a:rPr>
              <a:t>Definitions</a:t>
            </a:r>
            <a:endParaRPr lang="en-US">
              <a:latin typeface="Arial" panose="020B0604020202020204" pitchFamily="34" charset="0"/>
              <a:cs typeface="Arial" panose="020B0604020202020204" pitchFamily="34" charset="0"/>
            </a:endParaRPr>
          </a:p>
        </p:txBody>
      </p:sp>
      <p:graphicFrame>
        <p:nvGraphicFramePr>
          <p:cNvPr id="2" name="Diagram 1">
            <a:extLst>
              <a:ext uri="{FF2B5EF4-FFF2-40B4-BE49-F238E27FC236}">
                <a16:creationId xmlns:a16="http://schemas.microsoft.com/office/drawing/2014/main" id="{1F0A4E58-820E-4AF0-9959-D7A866423131}"/>
              </a:ext>
            </a:extLst>
          </p:cNvPr>
          <p:cNvGraphicFramePr/>
          <p:nvPr>
            <p:extLst>
              <p:ext uri="{D42A27DB-BD31-4B8C-83A1-F6EECF244321}">
                <p14:modId xmlns:p14="http://schemas.microsoft.com/office/powerpoint/2010/main" val="2464990306"/>
              </p:ext>
            </p:extLst>
          </p:nvPr>
        </p:nvGraphicFramePr>
        <p:xfrm>
          <a:off x="609600" y="1292946"/>
          <a:ext cx="10894292" cy="52904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7866748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altLang="en-US">
                <a:solidFill>
                  <a:srgbClr val="0070C0"/>
                </a:solidFill>
                <a:latin typeface="Arial" panose="020B0604020202020204" pitchFamily="34" charset="0"/>
                <a:cs typeface="Arial" panose="020B0604020202020204" pitchFamily="34" charset="0"/>
              </a:rPr>
              <a:t>Definitions</a:t>
            </a:r>
            <a:endParaRPr lang="en-US">
              <a:latin typeface="Arial" panose="020B0604020202020204" pitchFamily="34" charset="0"/>
              <a:cs typeface="Arial" panose="020B0604020202020204" pitchFamily="34" charset="0"/>
            </a:endParaRPr>
          </a:p>
        </p:txBody>
      </p:sp>
      <p:graphicFrame>
        <p:nvGraphicFramePr>
          <p:cNvPr id="2" name="Diagram 1">
            <a:extLst>
              <a:ext uri="{FF2B5EF4-FFF2-40B4-BE49-F238E27FC236}">
                <a16:creationId xmlns:a16="http://schemas.microsoft.com/office/drawing/2014/main" id="{1F0A4E58-820E-4AF0-9959-D7A866423131}"/>
              </a:ext>
            </a:extLst>
          </p:cNvPr>
          <p:cNvGraphicFramePr/>
          <p:nvPr>
            <p:extLst>
              <p:ext uri="{D42A27DB-BD31-4B8C-83A1-F6EECF244321}">
                <p14:modId xmlns:p14="http://schemas.microsoft.com/office/powerpoint/2010/main" val="913219239"/>
              </p:ext>
            </p:extLst>
          </p:nvPr>
        </p:nvGraphicFramePr>
        <p:xfrm>
          <a:off x="609600" y="1292946"/>
          <a:ext cx="10894292" cy="52904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729664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altLang="en-US">
                <a:solidFill>
                  <a:srgbClr val="0070C0"/>
                </a:solidFill>
                <a:latin typeface="Arial" panose="020B0604020202020204" pitchFamily="34" charset="0"/>
                <a:cs typeface="Arial" panose="020B0604020202020204" pitchFamily="34" charset="0"/>
              </a:rPr>
              <a:t>Definitions</a:t>
            </a:r>
            <a:endParaRPr lang="en-US">
              <a:latin typeface="Arial" panose="020B0604020202020204" pitchFamily="34" charset="0"/>
              <a:cs typeface="Arial" panose="020B0604020202020204" pitchFamily="34" charset="0"/>
            </a:endParaRPr>
          </a:p>
        </p:txBody>
      </p:sp>
      <p:graphicFrame>
        <p:nvGraphicFramePr>
          <p:cNvPr id="2" name="Diagram 1">
            <a:extLst>
              <a:ext uri="{FF2B5EF4-FFF2-40B4-BE49-F238E27FC236}">
                <a16:creationId xmlns:a16="http://schemas.microsoft.com/office/drawing/2014/main" id="{1F0A4E58-820E-4AF0-9959-D7A866423131}"/>
              </a:ext>
            </a:extLst>
          </p:cNvPr>
          <p:cNvGraphicFramePr/>
          <p:nvPr>
            <p:extLst>
              <p:ext uri="{D42A27DB-BD31-4B8C-83A1-F6EECF244321}">
                <p14:modId xmlns:p14="http://schemas.microsoft.com/office/powerpoint/2010/main" val="976421313"/>
              </p:ext>
            </p:extLst>
          </p:nvPr>
        </p:nvGraphicFramePr>
        <p:xfrm>
          <a:off x="609600" y="1292946"/>
          <a:ext cx="10894292" cy="52904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15774252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DocumentSetDescription xmlns="http://schemas.microsoft.com/sharepoint/v3">This draft guidance is intended to help clarify whether activities performed on devices are likely “remanufacturing.” </DocumentSetDescription>
    <TaskStatus xmlns="http://schemas.microsoft.com/sharepoint/v3/fields">Not Started</TaskStatus>
    <CDRH_x0020_Communication_x0020_Materials1 xmlns="c4f5cf56-fd93-49c6-9fd9-8f20379bb9e1"/>
    <Calendar_x0020_Year xmlns="b58065fc-a84c-4cff-8ad2-c2baefd4a0af">
      <Value>2019</Value>
    </Calendar_x0020_Year>
    <OCPM_x0020_Assigned xmlns="c4f5cf56-fd93-49c6-9fd9-8f20379bb9e1">
      <UserInfo>
        <DisplayName>Jimenez-Donovan, Karina</DisplayName>
        <AccountId>24</AccountId>
        <AccountType/>
      </UserInfo>
      <UserInfo>
        <DisplayName>Howard, Ivory</DisplayName>
        <AccountId>30</AccountId>
        <AccountType/>
      </UserInfo>
    </OCPM_x0020_Assigned>
    <Communication_x0020_Product xmlns="c4f5cf56-fd93-49c6-9fd9-8f20379bb9e1"/>
    <Device_x0020_Product_x0020_Type xmlns="c4f5cf56-fd93-49c6-9fd9-8f20379bb9e1" xsi:nil="true"/>
    <Issue_x0020_Leader xmlns="c4f5cf56-fd93-49c6-9fd9-8f20379bb9e1">
      <UserInfo>
        <DisplayName>Silverstein, Joshua</DisplayName>
        <AccountId>58</AccountId>
        <AccountType/>
      </UserInfo>
    </Issue_x0020_Leader>
    <Working_x0020_group_x0020_Members xmlns="b58065fc-a84c-4cff-8ad2-c2baefd4a0af">
      <UserInfo>
        <DisplayName>McKinney, James</DisplayName>
        <AccountId>62</AccountId>
        <AccountType/>
      </UserInfo>
      <UserInfo>
        <DisplayName>Bittleman, Katelyn</DisplayName>
        <AccountId>261</AccountId>
        <AccountType/>
      </UserInfo>
    </Working_x0020_group_x0020_Members>
    <KMQAMP xmlns="c4f5cf56-fd93-49c6-9fd9-8f20379bb9e1">Guidance</KMQAMP>
    <person xmlns="b58065fc-a84c-4cff-8ad2-c2baefd4a0af">
      <UserInfo>
        <DisplayName/>
        <AccountId xsi:nil="true"/>
        <AccountType/>
      </UserInfo>
    </person>
    <DateandTime xmlns="b58065fc-a84c-4cff-8ad2-c2baefd4a0a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Training and Webinar PowerPoint Template" ma:contentTypeID="0x010100D83A58F2CC34784EB7EDCBDDE33ADE7200FC8FB954141E4C4A91484810D5E371C2" ma:contentTypeVersion="21" ma:contentTypeDescription="" ma:contentTypeScope="" ma:versionID="03880ee2d2cdb170037a22a4d45629af">
  <xsd:schema xmlns:xsd="http://www.w3.org/2001/XMLSchema" xmlns:xs="http://www.w3.org/2001/XMLSchema" xmlns:p="http://schemas.microsoft.com/office/2006/metadata/properties" xmlns:ns1="http://schemas.microsoft.com/sharepoint/v3" xmlns:ns2="c4f5cf56-fd93-49c6-9fd9-8f20379bb9e1" xmlns:ns3="b58065fc-a84c-4cff-8ad2-c2baefd4a0af" xmlns:ns4="http://schemas.microsoft.com/sharepoint/v3/fields" targetNamespace="http://schemas.microsoft.com/office/2006/metadata/properties" ma:root="true" ma:fieldsID="5002580f71f54d464039ffc43ac7d438" ns1:_="" ns2:_="" ns3:_="" ns4:_="">
    <xsd:import namespace="http://schemas.microsoft.com/sharepoint/v3"/>
    <xsd:import namespace="c4f5cf56-fd93-49c6-9fd9-8f20379bb9e1"/>
    <xsd:import namespace="b58065fc-a84c-4cff-8ad2-c2baefd4a0af"/>
    <xsd:import namespace="http://schemas.microsoft.com/sharepoint/v3/fields"/>
    <xsd:element name="properties">
      <xsd:complexType>
        <xsd:sequence>
          <xsd:element name="documentManagement">
            <xsd:complexType>
              <xsd:all>
                <xsd:element ref="ns2:CDRH_x0020_Communication_x0020_Materials1" minOccurs="0"/>
                <xsd:element ref="ns2:OCPM_x0020_Assigned" minOccurs="0"/>
                <xsd:element ref="ns2:Device_x0020_Product_x0020_Type" minOccurs="0"/>
                <xsd:element ref="ns2:Communication_x0020_Product" minOccurs="0"/>
                <xsd:element ref="ns2:Issue_x0020_Leader" minOccurs="0"/>
                <xsd:element ref="ns3:Working_x0020_group_x0020_Members" minOccurs="0"/>
                <xsd:element ref="ns3:Calendar_x0020_Year" minOccurs="0"/>
                <xsd:element ref="ns2:KMQAMP" minOccurs="0"/>
                <xsd:element ref="ns4:TaskStatus" minOccurs="0"/>
                <xsd:element ref="ns1:DocumentSetDescription" minOccurs="0"/>
                <xsd:element ref="ns3:person" minOccurs="0"/>
                <xsd:element ref="ns3:Dateand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7" nillable="true" ma:displayName="Description" ma:description="A description of the Document Set" ma:internalName="DocumentSetDescription">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4f5cf56-fd93-49c6-9fd9-8f20379bb9e1" elementFormDefault="qualified">
    <xsd:import namespace="http://schemas.microsoft.com/office/2006/documentManagement/types"/>
    <xsd:import namespace="http://schemas.microsoft.com/office/infopath/2007/PartnerControls"/>
    <xsd:element name="CDRH_x0020_Communication_x0020_Materials1" ma:index="8" nillable="true" ma:displayName="CDRH Communication Materials" ma:internalName="CDRH_x0020_Communication_x0020_Materials1" ma:readOnly="false">
      <xsd:complexType>
        <xsd:complexContent>
          <xsd:extension base="dms:MultiChoiceFillIn">
            <xsd:sequence>
              <xsd:element name="Value" maxOccurs="unbounded" minOccurs="0" nillable="true">
                <xsd:simpleType>
                  <xsd:union memberTypes="dms:Text">
                    <xsd:simpleType>
                      <xsd:restriction base="dms:Choice">
                        <xsd:enumeration value="Weekly Pulse"/>
                        <xsd:enumeration value="Monitor Slide"/>
                        <xsd:enumeration value="Poster"/>
                        <xsd:enumeration value="CDRH Wide Email"/>
                        <xsd:enumeration value="Inside FDA Website"/>
                        <xsd:enumeration value="Inside FDA Feature"/>
                        <xsd:enumeration value="Internal Graphics"/>
                        <xsd:enumeration value="Podcast"/>
                        <xsd:enumeration value="Video"/>
                      </xsd:restriction>
                    </xsd:simpleType>
                  </xsd:union>
                </xsd:simpleType>
              </xsd:element>
            </xsd:sequence>
          </xsd:extension>
        </xsd:complexContent>
      </xsd:complexType>
    </xsd:element>
    <xsd:element name="OCPM_x0020_Assigned" ma:index="9" nillable="true" ma:displayName="OCE Communication Project Manager" ma:list="UserInfo" ma:SharePointGroup="0" ma:internalName="OCPM_x0020_Assigned" ma:readOnly="fals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evice_x0020_Product_x0020_Type" ma:index="10" nillable="true" ma:displayName="Device Product Type" ma:description="Associated with Org Structure OHT" ma:format="Dropdown" ma:indexed="true" ma:internalName="Device_x0020_Product_x0020_Type" ma:readOnly="false">
      <xsd:simpleType>
        <xsd:union memberTypes="dms:Text">
          <xsd:simpleType>
            <xsd:restriction base="dms:Choice">
              <xsd:enumeration value="Anesthesia"/>
              <xsd:enumeration value="Cardiovascular"/>
              <xsd:enumeration value="Case for Quality"/>
              <xsd:enumeration value="Cosmetic"/>
              <xsd:enumeration value="Cybersecurity"/>
              <xsd:enumeration value="Dental"/>
              <xsd:enumeration value="Digital Health"/>
              <xsd:enumeration value="Drug Delivery"/>
              <xsd:enumeration value="ENT"/>
              <xsd:enumeration value="Gastro-Renal"/>
              <xsd:enumeration value="General Hospital"/>
              <xsd:enumeration value="Health of Women"/>
              <xsd:enumeration value="Home Health"/>
              <xsd:enumeration value="Human Factors"/>
              <xsd:enumeration value="In Vitro Diagnostics"/>
              <xsd:enumeration value="MDDT"/>
              <xsd:enumeration value="MDUFA/FDARA"/>
              <xsd:enumeration value="NEST"/>
              <xsd:enumeration value="Neurological &amp; Physical Medicine"/>
              <xsd:enumeration value="Ophthalmic"/>
              <xsd:enumeration value="Orthopedics"/>
              <xsd:enumeration value="OSEL"/>
              <xsd:enumeration value="Patient Engagement and Patient Reported Outcomes"/>
              <xsd:enumeration value="Pediatrics"/>
              <xsd:enumeration value="Premarket Submission (General)"/>
              <xsd:enumeration value="Quality Systems"/>
              <xsd:enumeration value="Radiological Health"/>
              <xsd:enumeration value="Reproductive"/>
              <xsd:enumeration value="Respiratory"/>
              <xsd:enumeration value="Science/Research Priorities"/>
              <xsd:enumeration value="Surgical &amp; Infection Control"/>
              <xsd:enumeration value="UDI"/>
              <xsd:enumeration value="Urological"/>
            </xsd:restriction>
          </xsd:simpleType>
        </xsd:union>
      </xsd:simpleType>
    </xsd:element>
    <xsd:element name="Communication_x0020_Product" ma:index="11" nillable="true" ma:displayName="External Communication Materials" ma:internalName="Communication_x0020_Product" ma:readOnly="false">
      <xsd:complexType>
        <xsd:complexContent>
          <xsd:extension base="dms:MultiChoiceFillIn">
            <xsd:sequence>
              <xsd:element name="Value" maxOccurs="unbounded" minOccurs="0" nillable="true">
                <xsd:simpleType>
                  <xsd:union memberTypes="dms:Text">
                    <xsd:simpleType>
                      <xsd:restriction base="dms:Choice">
                        <xsd:enumeration value="Key Messages"/>
                        <xsd:enumeration value="Consumer Update (POC: OEA)"/>
                        <xsd:enumeration value="Commissioner Statement (POC: OEA)"/>
                        <xsd:enumeration value="FDA Safety Communication"/>
                        <xsd:enumeration value="Reactive Statement (POC: OEA)"/>
                        <xsd:enumeration value="Federal Register (FR) Notice (POC: Reg Staff)"/>
                        <xsd:enumeration value="FDA In Brief (POC: OEA)"/>
                        <xsd:enumeration value="Internal Outreach Email"/>
                        <xsd:enumeration value="Internal Graphics (monitors, posters)"/>
                        <xsd:enumeration value="Letter to Health Care Providers"/>
                        <xsd:enumeration value="Stakeholder Call (POC: OCD, OHCA &amp;/or OCEI)"/>
                        <xsd:enumeration value="Press Release (POC: OCE &amp;/or OMA)"/>
                        <xsd:enumeration value="Medscape (POC: OHCA)"/>
                        <xsd:enumeration value="Website"/>
                        <xsd:enumeration value="Webinar"/>
                        <xsd:enumeration value="Social Media Posting"/>
                        <xsd:enumeration value="Podcast"/>
                        <xsd:enumeration value="Video"/>
                        <xsd:enumeration value="External Outreach Email"/>
                      </xsd:restriction>
                    </xsd:simpleType>
                  </xsd:union>
                </xsd:simpleType>
              </xsd:element>
            </xsd:sequence>
          </xsd:extension>
        </xsd:complexContent>
      </xsd:complexType>
    </xsd:element>
    <xsd:element name="Issue_x0020_Leader" ma:index="12" nillable="true" ma:displayName="Issue Leader" ma:list="UserInfo" ma:SearchPeopleOnly="false" ma:SharePointGroup="0" ma:internalName="Issue_x0020_Lead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KMQAMP" ma:index="15" nillable="true" ma:displayName="KMQA Main Product" ma:format="Dropdown" ma:indexed="true" ma:internalName="KMQAMP" ma:readOnly="false">
      <xsd:simpleType>
        <xsd:union memberTypes="dms:Text">
          <xsd:simpleType>
            <xsd:restriction base="dms:Choice">
              <xsd:enumeration value="Approval/Clearance"/>
              <xsd:enumeration value="Enforcement"/>
              <xsd:enumeration value="Guidance"/>
              <xsd:enumeration value="Letter to Health Care Provider"/>
              <xsd:enumeration value="One-Pager"/>
              <xsd:enumeration value="Report"/>
              <xsd:enumeration value="Rule"/>
              <xsd:enumeration value="Safety Communication"/>
              <xsd:enumeration value="Standard"/>
              <xsd:enumeration value="Web Update"/>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b58065fc-a84c-4cff-8ad2-c2baefd4a0af" elementFormDefault="qualified">
    <xsd:import namespace="http://schemas.microsoft.com/office/2006/documentManagement/types"/>
    <xsd:import namespace="http://schemas.microsoft.com/office/infopath/2007/PartnerControls"/>
    <xsd:element name="Working_x0020_group_x0020_Members" ma:index="13" nillable="true" ma:displayName="Working Group Members" ma:list="UserInfo" ma:SearchPeopleOnly="false" ma:SharePointGroup="0" ma:internalName="Working_x0020_group_x0020_Members" ma:readOnly="fals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alendar_x0020_Year" ma:index="14" nillable="true" ma:displayName="Calendar Year" ma:internalName="Calendar_x0020_Year" ma:readOnly="false">
      <xsd:complexType>
        <xsd:complexContent>
          <xsd:extension base="dms:MultiChoice">
            <xsd:sequence>
              <xsd:element name="Value" maxOccurs="unbounded" minOccurs="0" nillable="true">
                <xsd:simpleType>
                  <xsd:restriction base="dms:Choice">
                    <xsd:enumeration value="2017"/>
                    <xsd:enumeration value="2018"/>
                    <xsd:enumeration value="2019"/>
                    <xsd:enumeration value="2020"/>
                    <xsd:enumeration value="2021"/>
                    <xsd:enumeration value="2022"/>
                  </xsd:restriction>
                </xsd:simpleType>
              </xsd:element>
            </xsd:sequence>
          </xsd:extension>
        </xsd:complexContent>
      </xsd:complexType>
    </xsd:element>
    <xsd:element name="person" ma:index="18" nillable="true" ma:displayName="person" ma:format="Dropdown" ma:list="UserInfo" ma:SharePointGroup="0" ma:internalName="person">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ateandTime" ma:index="19" nillable="true" ma:displayName="Date and Time" ma:format="DateOnly" ma:internalName="DateandTim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TaskStatus" ma:index="16" nillable="true" ma:displayName="Document Status" ma:default="Not Started" ma:format="Dropdown" ma:internalName="TaskStatus" ma:readOnly="false">
      <xsd:simpleType>
        <xsd:restriction base="dms:Choice">
          <xsd:enumeration value="Not Started"/>
          <xsd:enumeration value="In Progress"/>
          <xsd:enumeration value="Completed"/>
          <xsd:enumeration value="Deferred"/>
          <xsd:enumeration value="Waiting on someone else"/>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Issue Nam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customXsn xmlns="http://schemas.microsoft.com/office/2006/metadata/customXsn">
  <xsnLocation/>
  <cached>True</cached>
  <openByDefault>True</openByDefault>
  <xsnScope/>
</customXsn>
</file>

<file path=customXml/itemProps1.xml><?xml version="1.0" encoding="utf-8"?>
<ds:datastoreItem xmlns:ds="http://schemas.openxmlformats.org/officeDocument/2006/customXml" ds:itemID="{F3F2FB76-D20F-4BE7-AD05-42078857B611}">
  <ds:schemaRefs>
    <ds:schemaRef ds:uri="b58065fc-a84c-4cff-8ad2-c2baefd4a0af"/>
    <ds:schemaRef ds:uri="c4f5cf56-fd93-49c6-9fd9-8f20379bb9e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microsoft.com/sharepoint/v3/field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2421D907-35A9-49F8-95C1-16B3CBC41E94}">
  <ds:schemaRefs>
    <ds:schemaRef ds:uri="http://schemas.microsoft.com/sharepoint/v3/contenttype/forms"/>
  </ds:schemaRefs>
</ds:datastoreItem>
</file>

<file path=customXml/itemProps3.xml><?xml version="1.0" encoding="utf-8"?>
<ds:datastoreItem xmlns:ds="http://schemas.openxmlformats.org/officeDocument/2006/customXml" ds:itemID="{6863005C-0126-4FFB-9572-5DC562EA4B04}">
  <ds:schemaRefs>
    <ds:schemaRef ds:uri="b58065fc-a84c-4cff-8ad2-c2baefd4a0af"/>
    <ds:schemaRef ds:uri="c4f5cf56-fd93-49c6-9fd9-8f20379bb9e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microsoft.com/sharepoint/v3/fields"/>
    <ds:schemaRef ds:uri="http://schemas.openxmlformats.org/package/2006/metadata/core-properties"/>
    <ds:schemaRef ds:uri="http://www.w3.org/2001/XMLSchema"/>
  </ds:schemaRefs>
</ds:datastoreItem>
</file>

<file path=customXml/itemProps4.xml><?xml version="1.0" encoding="utf-8"?>
<ds:datastoreItem xmlns:ds="http://schemas.openxmlformats.org/officeDocument/2006/customXml" ds:itemID="{17B055B1-06D8-48FD-BD72-64DBA884AAE7}">
  <ds:schemaRefs>
    <ds:schemaRef ds:uri="http://schemas.microsoft.com/office/2006/metadata/customXsn"/>
  </ds:schemaRefs>
</ds:datastoreItem>
</file>

<file path=docProps/app.xml><?xml version="1.0" encoding="utf-8"?>
<Properties xmlns="http://schemas.openxmlformats.org/officeDocument/2006/extended-properties" xmlns:vt="http://schemas.openxmlformats.org/officeDocument/2006/docPropsVTypes">
  <TotalTime>0</TotalTime>
  <Words>2772</Words>
  <Application>Microsoft Office PowerPoint</Application>
  <PresentationFormat>Widescreen</PresentationFormat>
  <Paragraphs>226</Paragraphs>
  <Slides>31</Slides>
  <Notes>17</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8" baseType="lpstr">
      <vt:lpstr>Arial</vt:lpstr>
      <vt:lpstr>Calibri</vt:lpstr>
      <vt:lpstr>Courier New</vt:lpstr>
      <vt:lpstr>Helvetica</vt:lpstr>
      <vt:lpstr>Symbol</vt:lpstr>
      <vt:lpstr>Office Theme</vt:lpstr>
      <vt:lpstr>Visio</vt:lpstr>
      <vt:lpstr>Welcome to today’s  FDA/CDRH Webinar</vt:lpstr>
      <vt:lpstr>Remanufacturing of Medical Devices Draft Guidance and Strengthening Cybersecurity Practices Associated with Servicing of Medical Devices Discussion Paper</vt:lpstr>
      <vt:lpstr>Agenda</vt:lpstr>
      <vt:lpstr>Objectives</vt:lpstr>
      <vt:lpstr>Background</vt:lpstr>
      <vt:lpstr>Background</vt:lpstr>
      <vt:lpstr>Definitions</vt:lpstr>
      <vt:lpstr>Definitions</vt:lpstr>
      <vt:lpstr>Definitions</vt:lpstr>
      <vt:lpstr>Scope</vt:lpstr>
      <vt:lpstr>Guiding Principles</vt:lpstr>
      <vt:lpstr>Relevant considerations to determine  if activities are remanufacturing</vt:lpstr>
      <vt:lpstr>Relevant considerations to determine  if activities are remanufacturing</vt:lpstr>
      <vt:lpstr>Flowchart to help determine whether activities  performed are likely remanufacturing</vt:lpstr>
      <vt:lpstr>How to Determine if Activities  are Likely Remanufacturing</vt:lpstr>
      <vt:lpstr>How to Determine if Activities  are Likely Remanufacturing</vt:lpstr>
      <vt:lpstr>How to Determine if Activities  are Likely Remanufacturing</vt:lpstr>
      <vt:lpstr>Changes Involving Software</vt:lpstr>
      <vt:lpstr>Software activities that are  likely not remanufacturing</vt:lpstr>
      <vt:lpstr>Considerations for Labeling</vt:lpstr>
      <vt:lpstr>What OEMs should include in reusable device  labeling to facilitate routine maintenance and repair</vt:lpstr>
      <vt:lpstr>Example E8.a.</vt:lpstr>
      <vt:lpstr>Example E8.a.</vt:lpstr>
      <vt:lpstr>Example E8.b.</vt:lpstr>
      <vt:lpstr>Example E8.b.</vt:lpstr>
      <vt:lpstr>Example S2</vt:lpstr>
      <vt:lpstr>Strengthening Cybersecurity in the Servicing of Devices</vt:lpstr>
      <vt:lpstr>Strengthening Cybersecurity in the  Servicing of Devices</vt:lpstr>
      <vt:lpstr>Stakeholder Feedback Requested</vt:lpstr>
      <vt:lpstr>Resources</vt:lpstr>
      <vt:lpstr>Questions?</vt:lpstr>
    </vt:vector>
  </TitlesOfParts>
  <Company>Sensis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Cory Grabow</dc:creator>
  <cp:lastModifiedBy>Aihie, Irene</cp:lastModifiedBy>
  <cp:revision>99</cp:revision>
  <dcterms:created xsi:type="dcterms:W3CDTF">2015-10-02T20:33:31Z</dcterms:created>
  <dcterms:modified xsi:type="dcterms:W3CDTF">2021-07-26T16:00:30Z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C9AE58F1-6068-4781-9961-0D1FF6A1C581</vt:lpwstr>
  </property>
  <property fmtid="{D5CDD505-2E9C-101B-9397-08002B2CF9AE}" pid="3" name="ArticulatePath">
    <vt:lpwstr>CDRH Webinar Template 2016</vt:lpwstr>
  </property>
  <property fmtid="{D5CDD505-2E9C-101B-9397-08002B2CF9AE}" pid="4" name="ContentTypeId">
    <vt:lpwstr>0x010100D83A58F2CC34784EB7EDCBDDE33ADE7200FC8FB954141E4C4A91484810D5E371C2</vt:lpwstr>
  </property>
  <property fmtid="{D5CDD505-2E9C-101B-9397-08002B2CF9AE}" pid="5" name="_dlc_DocIdItemGuid">
    <vt:lpwstr>8b43c6f9-c10b-4f17-b566-163a1f559e65</vt:lpwstr>
  </property>
  <property fmtid="{D5CDD505-2E9C-101B-9397-08002B2CF9AE}" pid="6" name="_docset_NoMedatataSyncRequired">
    <vt:lpwstr>True</vt:lpwstr>
  </property>
  <property fmtid="{D5CDD505-2E9C-101B-9397-08002B2CF9AE}" pid="7" name="Order">
    <vt:r8>240100</vt:r8>
  </property>
  <property fmtid="{D5CDD505-2E9C-101B-9397-08002B2CF9AE}" pid="8" name="_ExtendedDescription">
    <vt:lpwstr>This draft guidance is intended to help clarify whether activities performed on devices are likely “remanufacturing.” </vt:lpwstr>
  </property>
</Properties>
</file>