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5"/>
  </p:sldMasterIdLst>
  <p:notesMasterIdLst>
    <p:notesMasterId r:id="rId15"/>
  </p:notesMasterIdLst>
  <p:sldIdLst>
    <p:sldId id="528" r:id="rId6"/>
    <p:sldId id="296" r:id="rId7"/>
    <p:sldId id="523" r:id="rId8"/>
    <p:sldId id="295" r:id="rId9"/>
    <p:sldId id="524" r:id="rId10"/>
    <p:sldId id="525" r:id="rId11"/>
    <p:sldId id="526" r:id="rId12"/>
    <p:sldId id="527" r:id="rId13"/>
    <p:sldId id="286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Zhang, Lei K" initials="ZLK" lastIdx="14" clrIdx="0">
    <p:extLst>
      <p:ext uri="{19B8F6BF-5375-455C-9EA6-DF929625EA0E}">
        <p15:presenceInfo xmlns:p15="http://schemas.microsoft.com/office/powerpoint/2012/main" userId="S-1-5-21-1078081533-606747145-839522115-36660" providerId="AD"/>
      </p:ext>
    </p:extLst>
  </p:cmAuthor>
  <p:cmAuthor id="2" name="Levine, Susan" initials="LS" lastIdx="6" clrIdx="1">
    <p:extLst>
      <p:ext uri="{19B8F6BF-5375-455C-9EA6-DF929625EA0E}">
        <p15:presenceInfo xmlns:p15="http://schemas.microsoft.com/office/powerpoint/2012/main" userId="S-1-5-21-1078081533-606747145-839522115-36002" providerId="AD"/>
      </p:ext>
    </p:extLst>
  </p:cmAuthor>
  <p:cmAuthor id="3" name="Levine, Susan" initials="LS [2]" lastIdx="1" clrIdx="2">
    <p:extLst>
      <p:ext uri="{19B8F6BF-5375-455C-9EA6-DF929625EA0E}">
        <p15:presenceInfo xmlns:p15="http://schemas.microsoft.com/office/powerpoint/2012/main" userId="S::LEVINES@fda.gov::613e9970-29f4-4baf-a1d4-f0414f79421c" providerId="AD"/>
      </p:ext>
    </p:extLst>
  </p:cmAuthor>
  <p:cmAuthor id="4" name="Barbara Kass" initials="BK" lastIdx="8" clrIdx="3">
    <p:extLst>
      <p:ext uri="{19B8F6BF-5375-455C-9EA6-DF929625EA0E}">
        <p15:presenceInfo xmlns:p15="http://schemas.microsoft.com/office/powerpoint/2012/main" userId="Barbara Kass" providerId="None"/>
      </p:ext>
    </p:extLst>
  </p:cmAuthor>
  <p:cmAuthor id="5" name="O'Grady, Jordana" initials="OJ" lastIdx="6" clrIdx="4">
    <p:extLst>
      <p:ext uri="{19B8F6BF-5375-455C-9EA6-DF929625EA0E}">
        <p15:presenceInfo xmlns:p15="http://schemas.microsoft.com/office/powerpoint/2012/main" userId="S::Jordana.OGrady@fda.gov::e7bd261c-d370-47f6-88dc-8d0472f4fd37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580" autoAdjust="0"/>
    <p:restoredTop sz="86410"/>
  </p:normalViewPr>
  <p:slideViewPr>
    <p:cSldViewPr>
      <p:cViewPr varScale="1">
        <p:scale>
          <a:sx n="58" d="100"/>
          <a:sy n="58" d="100"/>
        </p:scale>
        <p:origin x="240" y="40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-17851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-8275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1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5.xml"/><Relationship Id="rId19" Type="http://schemas.openxmlformats.org/officeDocument/2006/relationships/theme" Target="theme/theme1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A1A27FE-0452-47CF-BD27-1A41117522E7}" type="datetimeFigureOut">
              <a:rPr lang="en-US" smtClean="0"/>
              <a:t>4/21/2020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C374F9F-61BA-4ED9-9B87-2AAEBDC842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7500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031475" y="6355261"/>
            <a:ext cx="2844800" cy="365125"/>
          </a:xfrm>
        </p:spPr>
        <p:txBody>
          <a:bodyPr/>
          <a:lstStyle/>
          <a:p>
            <a:fld id="{A349544A-F1CD-3844-BFB3-6D230A0137DD}" type="datetimeFigureOut">
              <a:rPr lang="en-US" smtClean="0"/>
              <a:t>4/21/2020</a:t>
            </a:fld>
            <a:endParaRPr lang="en-US" dirty="0"/>
          </a:p>
        </p:txBody>
      </p:sp>
      <p:pic>
        <p:nvPicPr>
          <p:cNvPr id="8" name="Picture 7" descr="FDA_B&amp;W_Primary_logo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61263" y="261425"/>
            <a:ext cx="3604563" cy="563312"/>
          </a:xfrm>
          <a:prstGeom prst="rect">
            <a:avLst/>
          </a:prstGeom>
        </p:spPr>
      </p:pic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6400" y="6384926"/>
            <a:ext cx="3860800" cy="365125"/>
          </a:xfrm>
        </p:spPr>
        <p:txBody>
          <a:bodyPr/>
          <a:lstStyle/>
          <a:p>
            <a:pPr algn="l"/>
            <a:r>
              <a:rPr lang="en-US" b="1" dirty="0">
                <a:solidFill>
                  <a:schemeClr val="tx2">
                    <a:lumMod val="60000"/>
                    <a:lumOff val="40000"/>
                  </a:schemeClr>
                </a:solidFill>
                <a:latin typeface="Helvetica"/>
                <a:cs typeface="Helvetica"/>
              </a:rPr>
              <a:t>www.fda.gov</a:t>
            </a:r>
          </a:p>
        </p:txBody>
      </p:sp>
    </p:spTree>
    <p:extLst>
      <p:ext uri="{BB962C8B-B14F-4D97-AF65-F5344CB8AC3E}">
        <p14:creationId xmlns:p14="http://schemas.microsoft.com/office/powerpoint/2010/main" val="8242735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958685" y="6384926"/>
            <a:ext cx="2844800" cy="365125"/>
          </a:xfrm>
        </p:spPr>
        <p:txBody>
          <a:bodyPr/>
          <a:lstStyle/>
          <a:p>
            <a:fld id="{A349544A-F1CD-3844-BFB3-6D230A0137DD}" type="datetimeFigureOut">
              <a:rPr lang="en-US" smtClean="0"/>
              <a:t>4/21/2020</a:t>
            </a:fld>
            <a:endParaRPr lang="en-US"/>
          </a:p>
        </p:txBody>
      </p:sp>
      <p:pic>
        <p:nvPicPr>
          <p:cNvPr id="8" name="Picture 7" descr="FDA_FullColor_Monogram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9881" y="242500"/>
            <a:ext cx="827391" cy="743080"/>
          </a:xfrm>
          <a:prstGeom prst="rect">
            <a:avLst/>
          </a:prstGeom>
        </p:spPr>
      </p:pic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6400" y="6384926"/>
            <a:ext cx="3860800" cy="365125"/>
          </a:xfrm>
        </p:spPr>
        <p:txBody>
          <a:bodyPr/>
          <a:lstStyle/>
          <a:p>
            <a:pPr algn="l"/>
            <a:r>
              <a:rPr lang="en-US" b="1" dirty="0">
                <a:solidFill>
                  <a:schemeClr val="tx2">
                    <a:lumMod val="60000"/>
                    <a:lumOff val="40000"/>
                  </a:schemeClr>
                </a:solidFill>
                <a:latin typeface="Helvetica"/>
                <a:cs typeface="Helvetica"/>
              </a:rPr>
              <a:t>www.fda.gov</a:t>
            </a:r>
          </a:p>
        </p:txBody>
      </p:sp>
      <p:sp>
        <p:nvSpPr>
          <p:cNvPr id="11" name="TextBox 10"/>
          <p:cNvSpPr txBox="1"/>
          <p:nvPr userDrawn="1"/>
        </p:nvSpPr>
        <p:spPr>
          <a:xfrm>
            <a:off x="11521378" y="6409773"/>
            <a:ext cx="37221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fld id="{42D067E6-6582-4AD4-8521-F7089C370E58}" type="slidenum">
              <a:rPr lang="en-US" sz="1200" smtClean="0">
                <a:solidFill>
                  <a:schemeClr val="tx2">
                    <a:lumMod val="60000"/>
                    <a:lumOff val="40000"/>
                  </a:schemeClr>
                </a:solidFill>
                <a:latin typeface="Helvetica"/>
                <a:cs typeface="Helvetica"/>
              </a:rPr>
              <a:t>‹#›</a:t>
            </a:fld>
            <a:endParaRPr lang="en-US" sz="1200" dirty="0">
              <a:solidFill>
                <a:schemeClr val="tx2">
                  <a:lumMod val="60000"/>
                  <a:lumOff val="40000"/>
                </a:schemeClr>
              </a:solidFill>
              <a:latin typeface="Helvetica"/>
              <a:cs typeface="Helvetica"/>
            </a:endParaRPr>
          </a:p>
        </p:txBody>
      </p:sp>
    </p:spTree>
    <p:extLst>
      <p:ext uri="{BB962C8B-B14F-4D97-AF65-F5344CB8AC3E}">
        <p14:creationId xmlns:p14="http://schemas.microsoft.com/office/powerpoint/2010/main" val="37180082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40321" y="6356351"/>
            <a:ext cx="2844800" cy="365125"/>
          </a:xfrm>
        </p:spPr>
        <p:txBody>
          <a:bodyPr/>
          <a:lstStyle/>
          <a:p>
            <a:fld id="{A349544A-F1CD-3844-BFB3-6D230A0137DD}" type="datetimeFigureOut">
              <a:rPr lang="en-US" smtClean="0"/>
              <a:t>4/21/2020</a:t>
            </a:fld>
            <a:endParaRPr lang="en-US"/>
          </a:p>
        </p:txBody>
      </p:sp>
      <p:pic>
        <p:nvPicPr>
          <p:cNvPr id="7" name="Picture 6" descr="FDA_FullColor_Monogram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1078718" y="5167321"/>
            <a:ext cx="620543" cy="990773"/>
          </a:xfrm>
          <a:prstGeom prst="rect">
            <a:avLst/>
          </a:prstGeom>
        </p:spPr>
      </p:pic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 rot="5400000">
            <a:off x="-1066696" y="1390340"/>
            <a:ext cx="2895600" cy="486833"/>
          </a:xfrm>
        </p:spPr>
        <p:txBody>
          <a:bodyPr/>
          <a:lstStyle/>
          <a:p>
            <a:pPr algn="l"/>
            <a:r>
              <a:rPr lang="en-US" b="1" dirty="0">
                <a:solidFill>
                  <a:schemeClr val="tx2">
                    <a:lumMod val="60000"/>
                    <a:lumOff val="40000"/>
                  </a:schemeClr>
                </a:solidFill>
                <a:latin typeface="Helvetica"/>
                <a:cs typeface="Helvetica"/>
              </a:rPr>
              <a:t>www.fda.gov</a:t>
            </a:r>
          </a:p>
        </p:txBody>
      </p:sp>
      <p:sp>
        <p:nvSpPr>
          <p:cNvPr id="8" name="TextBox 7"/>
          <p:cNvSpPr txBox="1"/>
          <p:nvPr userDrawn="1"/>
        </p:nvSpPr>
        <p:spPr>
          <a:xfrm rot="5400000">
            <a:off x="218095" y="6376216"/>
            <a:ext cx="37221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fld id="{42D067E6-6582-4AD4-8521-F7089C370E58}" type="slidenum">
              <a:rPr lang="en-US" sz="1200" smtClean="0">
                <a:solidFill>
                  <a:schemeClr val="tx2">
                    <a:lumMod val="60000"/>
                    <a:lumOff val="40000"/>
                  </a:schemeClr>
                </a:solidFill>
                <a:latin typeface="Helvetica"/>
                <a:cs typeface="Helvetica"/>
              </a:rPr>
              <a:t>‹#›</a:t>
            </a:fld>
            <a:endParaRPr lang="en-US" sz="1200" dirty="0">
              <a:solidFill>
                <a:schemeClr val="tx2">
                  <a:lumMod val="60000"/>
                  <a:lumOff val="40000"/>
                </a:schemeClr>
              </a:solidFill>
              <a:latin typeface="Helvetica"/>
              <a:cs typeface="Helvetica"/>
            </a:endParaRPr>
          </a:p>
        </p:txBody>
      </p:sp>
    </p:spTree>
    <p:extLst>
      <p:ext uri="{BB962C8B-B14F-4D97-AF65-F5344CB8AC3E}">
        <p14:creationId xmlns:p14="http://schemas.microsoft.com/office/powerpoint/2010/main" val="290332612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667533" y="6354124"/>
            <a:ext cx="2844800" cy="365125"/>
          </a:xfrm>
        </p:spPr>
        <p:txBody>
          <a:bodyPr/>
          <a:lstStyle/>
          <a:p>
            <a:fld id="{A349544A-F1CD-3844-BFB3-6D230A0137DD}" type="datetimeFigureOut">
              <a:rPr lang="en-US" smtClean="0"/>
              <a:t>4/21/2020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6400" y="6384926"/>
            <a:ext cx="3860800" cy="365125"/>
          </a:xfrm>
        </p:spPr>
        <p:txBody>
          <a:bodyPr/>
          <a:lstStyle/>
          <a:p>
            <a:pPr algn="l"/>
            <a:r>
              <a:rPr lang="en-US" b="1" dirty="0">
                <a:solidFill>
                  <a:schemeClr val="tx2">
                    <a:lumMod val="60000"/>
                    <a:lumOff val="40000"/>
                  </a:schemeClr>
                </a:solidFill>
                <a:latin typeface="Helvetica"/>
                <a:cs typeface="Helvetica"/>
              </a:rPr>
              <a:t>www.fda.gov</a:t>
            </a:r>
          </a:p>
        </p:txBody>
      </p:sp>
      <p:pic>
        <p:nvPicPr>
          <p:cNvPr id="9" name="Picture 8" descr="FDA_FullColor_Monogram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1061942" y="5184030"/>
            <a:ext cx="620543" cy="990773"/>
          </a:xfrm>
          <a:prstGeom prst="rect">
            <a:avLst/>
          </a:prstGeom>
        </p:spPr>
      </p:pic>
      <p:sp>
        <p:nvSpPr>
          <p:cNvPr id="10" name="TextBox 9"/>
          <p:cNvSpPr txBox="1"/>
          <p:nvPr userDrawn="1"/>
        </p:nvSpPr>
        <p:spPr>
          <a:xfrm>
            <a:off x="11521378" y="6409773"/>
            <a:ext cx="37221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fld id="{42D067E6-6582-4AD4-8521-F7089C370E58}" type="slidenum">
              <a:rPr lang="en-US" sz="1200" smtClean="0">
                <a:solidFill>
                  <a:schemeClr val="tx2">
                    <a:lumMod val="60000"/>
                    <a:lumOff val="40000"/>
                  </a:schemeClr>
                </a:solidFill>
                <a:latin typeface="Helvetica"/>
                <a:cs typeface="Helvetica"/>
              </a:rPr>
              <a:t>‹#›</a:t>
            </a:fld>
            <a:endParaRPr lang="en-US" sz="1200" dirty="0">
              <a:solidFill>
                <a:schemeClr val="tx2">
                  <a:lumMod val="60000"/>
                  <a:lumOff val="40000"/>
                </a:schemeClr>
              </a:solidFill>
              <a:latin typeface="Helvetica"/>
              <a:cs typeface="Helvetica"/>
            </a:endParaRPr>
          </a:p>
        </p:txBody>
      </p:sp>
    </p:spTree>
    <p:extLst>
      <p:ext uri="{BB962C8B-B14F-4D97-AF65-F5344CB8AC3E}">
        <p14:creationId xmlns:p14="http://schemas.microsoft.com/office/powerpoint/2010/main" val="382134933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FDA_B&amp;W_Primary_logo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8981" y="2648602"/>
            <a:ext cx="5598024" cy="8748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406842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10972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85743" y="6380337"/>
            <a:ext cx="2844800" cy="365125"/>
          </a:xfrm>
        </p:spPr>
        <p:txBody>
          <a:bodyPr/>
          <a:lstStyle/>
          <a:p>
            <a:fld id="{A349544A-F1CD-3844-BFB3-6D230A0137DD}" type="datetimeFigureOut">
              <a:rPr lang="en-US" smtClean="0"/>
              <a:t>4/21/2020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6400" y="6384926"/>
            <a:ext cx="3860800" cy="365125"/>
          </a:xfrm>
        </p:spPr>
        <p:txBody>
          <a:bodyPr/>
          <a:lstStyle/>
          <a:p>
            <a:pPr algn="l"/>
            <a:r>
              <a:rPr lang="en-US" b="1" dirty="0">
                <a:solidFill>
                  <a:schemeClr val="tx2">
                    <a:lumMod val="60000"/>
                    <a:lumOff val="40000"/>
                  </a:schemeClr>
                </a:solidFill>
                <a:latin typeface="Helvetica"/>
                <a:cs typeface="Helvetica"/>
              </a:rPr>
              <a:t>www.fda.gov</a:t>
            </a:r>
          </a:p>
        </p:txBody>
      </p:sp>
      <p:sp>
        <p:nvSpPr>
          <p:cNvPr id="11" name="TextBox 10"/>
          <p:cNvSpPr txBox="1"/>
          <p:nvPr userDrawn="1"/>
        </p:nvSpPr>
        <p:spPr>
          <a:xfrm>
            <a:off x="11521378" y="6409773"/>
            <a:ext cx="37221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fld id="{42D067E6-6582-4AD4-8521-F7089C370E58}" type="slidenum">
              <a:rPr lang="en-US" sz="1200" smtClean="0">
                <a:solidFill>
                  <a:schemeClr val="tx2">
                    <a:lumMod val="60000"/>
                    <a:lumOff val="40000"/>
                  </a:schemeClr>
                </a:solidFill>
                <a:latin typeface="Helvetica"/>
                <a:cs typeface="Helvetica"/>
              </a:rPr>
              <a:t>‹#›</a:t>
            </a:fld>
            <a:endParaRPr lang="en-US" sz="1200" dirty="0">
              <a:solidFill>
                <a:schemeClr val="tx2">
                  <a:lumMod val="60000"/>
                  <a:lumOff val="40000"/>
                </a:schemeClr>
              </a:solidFill>
              <a:latin typeface="Helvetica"/>
              <a:cs typeface="Helvetica"/>
            </a:endParaRPr>
          </a:p>
        </p:txBody>
      </p:sp>
      <p:pic>
        <p:nvPicPr>
          <p:cNvPr id="10" name="Picture 9" descr="FDA_FullColor_Monogram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9881" y="242500"/>
            <a:ext cx="827391" cy="743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544558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10972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85743" y="6380337"/>
            <a:ext cx="2844800" cy="365125"/>
          </a:xfrm>
        </p:spPr>
        <p:txBody>
          <a:bodyPr/>
          <a:lstStyle/>
          <a:p>
            <a:fld id="{A349544A-F1CD-3844-BFB3-6D230A0137DD}" type="datetimeFigureOut">
              <a:rPr lang="en-US" smtClean="0"/>
              <a:t>4/21/2020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6400" y="6384926"/>
            <a:ext cx="3860800" cy="365125"/>
          </a:xfrm>
        </p:spPr>
        <p:txBody>
          <a:bodyPr/>
          <a:lstStyle/>
          <a:p>
            <a:pPr algn="l"/>
            <a:r>
              <a:rPr lang="en-US" b="1" dirty="0">
                <a:solidFill>
                  <a:schemeClr val="tx2">
                    <a:lumMod val="60000"/>
                    <a:lumOff val="40000"/>
                  </a:schemeClr>
                </a:solidFill>
                <a:latin typeface="Helvetica"/>
                <a:cs typeface="Helvetica"/>
              </a:rPr>
              <a:t>www.fda.gov</a:t>
            </a:r>
          </a:p>
        </p:txBody>
      </p:sp>
      <p:sp>
        <p:nvSpPr>
          <p:cNvPr id="11" name="TextBox 10"/>
          <p:cNvSpPr txBox="1"/>
          <p:nvPr userDrawn="1"/>
        </p:nvSpPr>
        <p:spPr>
          <a:xfrm>
            <a:off x="11521378" y="6409773"/>
            <a:ext cx="37221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fld id="{42D067E6-6582-4AD4-8521-F7089C370E58}" type="slidenum">
              <a:rPr lang="en-US" sz="1200" smtClean="0">
                <a:solidFill>
                  <a:schemeClr val="tx2">
                    <a:lumMod val="60000"/>
                    <a:lumOff val="40000"/>
                  </a:schemeClr>
                </a:solidFill>
                <a:latin typeface="Helvetica"/>
                <a:cs typeface="Helvetica"/>
              </a:rPr>
              <a:t>‹#›</a:t>
            </a:fld>
            <a:endParaRPr lang="en-US" sz="1200" dirty="0">
              <a:solidFill>
                <a:schemeClr val="tx2">
                  <a:lumMod val="60000"/>
                  <a:lumOff val="40000"/>
                </a:schemeClr>
              </a:solidFill>
              <a:latin typeface="Helvetica"/>
              <a:cs typeface="Helvetica"/>
            </a:endParaRPr>
          </a:p>
        </p:txBody>
      </p:sp>
      <p:pic>
        <p:nvPicPr>
          <p:cNvPr id="10" name="Picture 9" descr="FDA_FullColor_Monogram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9881" y="242500"/>
            <a:ext cx="827391" cy="743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157003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10972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85743" y="6380337"/>
            <a:ext cx="2844800" cy="365125"/>
          </a:xfrm>
        </p:spPr>
        <p:txBody>
          <a:bodyPr/>
          <a:lstStyle/>
          <a:p>
            <a:fld id="{A349544A-F1CD-3844-BFB3-6D230A0137DD}" type="datetimeFigureOut">
              <a:rPr lang="en-US" smtClean="0"/>
              <a:t>4/21/2020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6400" y="6384926"/>
            <a:ext cx="3860800" cy="365125"/>
          </a:xfrm>
        </p:spPr>
        <p:txBody>
          <a:bodyPr/>
          <a:lstStyle/>
          <a:p>
            <a:pPr algn="l"/>
            <a:r>
              <a:rPr lang="en-US" b="1" dirty="0">
                <a:solidFill>
                  <a:schemeClr val="tx2">
                    <a:lumMod val="60000"/>
                    <a:lumOff val="40000"/>
                  </a:schemeClr>
                </a:solidFill>
                <a:latin typeface="Helvetica"/>
                <a:cs typeface="Helvetica"/>
              </a:rPr>
              <a:t>www.fda.gov</a:t>
            </a:r>
          </a:p>
        </p:txBody>
      </p:sp>
      <p:sp>
        <p:nvSpPr>
          <p:cNvPr id="11" name="TextBox 10"/>
          <p:cNvSpPr txBox="1"/>
          <p:nvPr userDrawn="1"/>
        </p:nvSpPr>
        <p:spPr>
          <a:xfrm>
            <a:off x="11521378" y="6409773"/>
            <a:ext cx="37221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fld id="{42D067E6-6582-4AD4-8521-F7089C370E58}" type="slidenum">
              <a:rPr lang="en-US" sz="1200" smtClean="0">
                <a:solidFill>
                  <a:schemeClr val="tx2">
                    <a:lumMod val="60000"/>
                    <a:lumOff val="40000"/>
                  </a:schemeClr>
                </a:solidFill>
                <a:latin typeface="Helvetica"/>
                <a:cs typeface="Helvetica"/>
              </a:rPr>
              <a:t>‹#›</a:t>
            </a:fld>
            <a:endParaRPr lang="en-US" sz="1200" dirty="0">
              <a:solidFill>
                <a:schemeClr val="tx2">
                  <a:lumMod val="60000"/>
                  <a:lumOff val="40000"/>
                </a:schemeClr>
              </a:solidFill>
              <a:latin typeface="Helvetica"/>
              <a:cs typeface="Helvetica"/>
            </a:endParaRPr>
          </a:p>
        </p:txBody>
      </p:sp>
      <p:pic>
        <p:nvPicPr>
          <p:cNvPr id="10" name="Picture 9" descr="FDA_FullColor_Monogram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9881" y="242500"/>
            <a:ext cx="827391" cy="743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131866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10972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85743" y="6380337"/>
            <a:ext cx="2844800" cy="365125"/>
          </a:xfrm>
        </p:spPr>
        <p:txBody>
          <a:bodyPr/>
          <a:lstStyle/>
          <a:p>
            <a:fld id="{A349544A-F1CD-3844-BFB3-6D230A0137DD}" type="datetimeFigureOut">
              <a:rPr lang="en-US" smtClean="0"/>
              <a:t>4/21/2020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6400" y="6384926"/>
            <a:ext cx="3860800" cy="365125"/>
          </a:xfrm>
        </p:spPr>
        <p:txBody>
          <a:bodyPr/>
          <a:lstStyle/>
          <a:p>
            <a:pPr algn="l"/>
            <a:r>
              <a:rPr lang="en-US" b="1" dirty="0">
                <a:solidFill>
                  <a:schemeClr val="tx2">
                    <a:lumMod val="60000"/>
                    <a:lumOff val="40000"/>
                  </a:schemeClr>
                </a:solidFill>
                <a:latin typeface="Helvetica"/>
                <a:cs typeface="Helvetica"/>
              </a:rPr>
              <a:t>www.fda.gov</a:t>
            </a:r>
          </a:p>
        </p:txBody>
      </p:sp>
      <p:sp>
        <p:nvSpPr>
          <p:cNvPr id="11" name="TextBox 10"/>
          <p:cNvSpPr txBox="1"/>
          <p:nvPr userDrawn="1"/>
        </p:nvSpPr>
        <p:spPr>
          <a:xfrm>
            <a:off x="11521378" y="6409773"/>
            <a:ext cx="37221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fld id="{42D067E6-6582-4AD4-8521-F7089C370E58}" type="slidenum">
              <a:rPr lang="en-US" sz="1200" smtClean="0">
                <a:solidFill>
                  <a:schemeClr val="tx2">
                    <a:lumMod val="60000"/>
                    <a:lumOff val="40000"/>
                  </a:schemeClr>
                </a:solidFill>
                <a:latin typeface="Helvetica"/>
                <a:cs typeface="Helvetica"/>
              </a:rPr>
              <a:t>‹#›</a:t>
            </a:fld>
            <a:endParaRPr lang="en-US" sz="1200" dirty="0">
              <a:solidFill>
                <a:schemeClr val="tx2">
                  <a:lumMod val="60000"/>
                  <a:lumOff val="40000"/>
                </a:schemeClr>
              </a:solidFill>
              <a:latin typeface="Helvetica"/>
              <a:cs typeface="Helvetica"/>
            </a:endParaRPr>
          </a:p>
        </p:txBody>
      </p:sp>
      <p:pic>
        <p:nvPicPr>
          <p:cNvPr id="10" name="Picture 9" descr="FDA_FullColor_Monogram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9881" y="242500"/>
            <a:ext cx="827391" cy="743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505375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10972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85743" y="6380337"/>
            <a:ext cx="2844800" cy="365125"/>
          </a:xfrm>
        </p:spPr>
        <p:txBody>
          <a:bodyPr/>
          <a:lstStyle/>
          <a:p>
            <a:fld id="{A349544A-F1CD-3844-BFB3-6D230A0137DD}" type="datetimeFigureOut">
              <a:rPr lang="en-US" smtClean="0"/>
              <a:t>4/21/2020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6400" y="6384926"/>
            <a:ext cx="3860800" cy="365125"/>
          </a:xfrm>
        </p:spPr>
        <p:txBody>
          <a:bodyPr/>
          <a:lstStyle/>
          <a:p>
            <a:pPr algn="l"/>
            <a:r>
              <a:rPr lang="en-US" b="1" dirty="0">
                <a:solidFill>
                  <a:schemeClr val="tx2">
                    <a:lumMod val="60000"/>
                    <a:lumOff val="40000"/>
                  </a:schemeClr>
                </a:solidFill>
                <a:latin typeface="Helvetica"/>
                <a:cs typeface="Helvetica"/>
              </a:rPr>
              <a:t>www.fda.gov</a:t>
            </a:r>
          </a:p>
        </p:txBody>
      </p:sp>
      <p:sp>
        <p:nvSpPr>
          <p:cNvPr id="11" name="TextBox 10"/>
          <p:cNvSpPr txBox="1"/>
          <p:nvPr userDrawn="1"/>
        </p:nvSpPr>
        <p:spPr>
          <a:xfrm>
            <a:off x="11521378" y="6409773"/>
            <a:ext cx="37221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fld id="{42D067E6-6582-4AD4-8521-F7089C370E58}" type="slidenum">
              <a:rPr lang="en-US" sz="1200" smtClean="0">
                <a:solidFill>
                  <a:schemeClr val="tx2">
                    <a:lumMod val="60000"/>
                    <a:lumOff val="40000"/>
                  </a:schemeClr>
                </a:solidFill>
                <a:latin typeface="Helvetica"/>
                <a:cs typeface="Helvetica"/>
              </a:rPr>
              <a:t>‹#›</a:t>
            </a:fld>
            <a:endParaRPr lang="en-US" sz="1200" dirty="0">
              <a:solidFill>
                <a:schemeClr val="tx2">
                  <a:lumMod val="60000"/>
                  <a:lumOff val="40000"/>
                </a:schemeClr>
              </a:solidFill>
              <a:latin typeface="Helvetica"/>
              <a:cs typeface="Helvetica"/>
            </a:endParaRPr>
          </a:p>
        </p:txBody>
      </p:sp>
      <p:pic>
        <p:nvPicPr>
          <p:cNvPr id="10" name="Picture 9" descr="FDA_FullColor_Monogram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9881" y="242500"/>
            <a:ext cx="827391" cy="743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25252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1799" y="1023679"/>
            <a:ext cx="11345471" cy="92602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1801" y="2009776"/>
            <a:ext cx="11345471" cy="4286043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902200" y="6375401"/>
            <a:ext cx="2844800" cy="365125"/>
          </a:xfrm>
        </p:spPr>
        <p:txBody>
          <a:bodyPr/>
          <a:lstStyle>
            <a:lvl1pPr algn="ctr">
              <a:defRPr/>
            </a:lvl1pPr>
          </a:lstStyle>
          <a:p>
            <a:fld id="{A349544A-F1CD-3844-BFB3-6D230A0137DD}" type="datetimeFigureOut">
              <a:rPr lang="en-US" smtClean="0"/>
              <a:pPr/>
              <a:t>4/21/2020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0200" y="6384926"/>
            <a:ext cx="3860800" cy="365125"/>
          </a:xfrm>
        </p:spPr>
        <p:txBody>
          <a:bodyPr/>
          <a:lstStyle/>
          <a:p>
            <a:pPr algn="l"/>
            <a:r>
              <a:rPr lang="en-US" b="1" dirty="0">
                <a:solidFill>
                  <a:schemeClr val="tx2">
                    <a:lumMod val="60000"/>
                    <a:lumOff val="40000"/>
                  </a:schemeClr>
                </a:solidFill>
                <a:latin typeface="Helvetica"/>
                <a:cs typeface="Helvetica"/>
              </a:rPr>
              <a:t>www.fda.gov</a:t>
            </a:r>
          </a:p>
        </p:txBody>
      </p:sp>
      <p:pic>
        <p:nvPicPr>
          <p:cNvPr id="7" name="Picture 6" descr="FDA_FullColor_Monogram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9881" y="242500"/>
            <a:ext cx="827391" cy="74308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11521378" y="6409773"/>
            <a:ext cx="37221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fld id="{42D067E6-6582-4AD4-8521-F7089C370E58}" type="slidenum">
              <a:rPr lang="en-US" sz="1200" smtClean="0">
                <a:solidFill>
                  <a:schemeClr val="tx2">
                    <a:lumMod val="60000"/>
                    <a:lumOff val="40000"/>
                  </a:schemeClr>
                </a:solidFill>
                <a:latin typeface="Helvetica"/>
                <a:cs typeface="Helvetica"/>
              </a:rPr>
              <a:t>‹#›</a:t>
            </a:fld>
            <a:endParaRPr lang="en-US" sz="1200" dirty="0">
              <a:solidFill>
                <a:schemeClr val="tx2">
                  <a:lumMod val="60000"/>
                  <a:lumOff val="40000"/>
                </a:schemeClr>
              </a:solidFill>
              <a:latin typeface="Helvetica"/>
              <a:cs typeface="Helvetica"/>
            </a:endParaRPr>
          </a:p>
        </p:txBody>
      </p:sp>
    </p:spTree>
    <p:extLst>
      <p:ext uri="{BB962C8B-B14F-4D97-AF65-F5344CB8AC3E}">
        <p14:creationId xmlns:p14="http://schemas.microsoft.com/office/powerpoint/2010/main" val="1559006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000" b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10972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85743" y="6380337"/>
            <a:ext cx="2844800" cy="365125"/>
          </a:xfrm>
        </p:spPr>
        <p:txBody>
          <a:bodyPr/>
          <a:lstStyle/>
          <a:p>
            <a:fld id="{A349544A-F1CD-3844-BFB3-6D230A0137DD}" type="datetimeFigureOut">
              <a:rPr lang="en-US" smtClean="0"/>
              <a:t>4/21/2020</a:t>
            </a:fld>
            <a:endParaRPr lang="en-US"/>
          </a:p>
        </p:txBody>
      </p:sp>
      <p:pic>
        <p:nvPicPr>
          <p:cNvPr id="8" name="Picture 7" descr="FDA_FullColor_Monogram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9881" y="242500"/>
            <a:ext cx="827391" cy="743080"/>
          </a:xfrm>
          <a:prstGeom prst="rect">
            <a:avLst/>
          </a:prstGeom>
        </p:spPr>
      </p:pic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6400" y="6384926"/>
            <a:ext cx="3860800" cy="365125"/>
          </a:xfrm>
        </p:spPr>
        <p:txBody>
          <a:bodyPr/>
          <a:lstStyle/>
          <a:p>
            <a:pPr algn="l"/>
            <a:r>
              <a:rPr lang="en-US" b="1" dirty="0">
                <a:solidFill>
                  <a:schemeClr val="tx2">
                    <a:lumMod val="60000"/>
                    <a:lumOff val="40000"/>
                  </a:schemeClr>
                </a:solidFill>
                <a:latin typeface="Helvetica"/>
                <a:cs typeface="Helvetica"/>
              </a:rPr>
              <a:t>www.fda.gov</a:t>
            </a:r>
          </a:p>
        </p:txBody>
      </p:sp>
      <p:sp>
        <p:nvSpPr>
          <p:cNvPr id="11" name="TextBox 10"/>
          <p:cNvSpPr txBox="1"/>
          <p:nvPr userDrawn="1"/>
        </p:nvSpPr>
        <p:spPr>
          <a:xfrm>
            <a:off x="11521378" y="6409773"/>
            <a:ext cx="37221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fld id="{42D067E6-6582-4AD4-8521-F7089C370E58}" type="slidenum">
              <a:rPr lang="en-US" sz="1200" smtClean="0">
                <a:solidFill>
                  <a:schemeClr val="tx2">
                    <a:lumMod val="60000"/>
                    <a:lumOff val="40000"/>
                  </a:schemeClr>
                </a:solidFill>
                <a:latin typeface="Helvetica"/>
                <a:cs typeface="Helvetica"/>
              </a:rPr>
              <a:t>‹#›</a:t>
            </a:fld>
            <a:endParaRPr lang="en-US" sz="1200" dirty="0">
              <a:solidFill>
                <a:schemeClr val="tx2">
                  <a:lumMod val="60000"/>
                  <a:lumOff val="40000"/>
                </a:schemeClr>
              </a:solidFill>
              <a:latin typeface="Helvetica"/>
              <a:cs typeface="Helvetica"/>
            </a:endParaRPr>
          </a:p>
        </p:txBody>
      </p:sp>
    </p:spTree>
    <p:extLst>
      <p:ext uri="{BB962C8B-B14F-4D97-AF65-F5344CB8AC3E}">
        <p14:creationId xmlns:p14="http://schemas.microsoft.com/office/powerpoint/2010/main" val="16135144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5016500" y="6334126"/>
            <a:ext cx="2844800" cy="365125"/>
          </a:xfrm>
        </p:spPr>
        <p:txBody>
          <a:bodyPr/>
          <a:lstStyle/>
          <a:p>
            <a:fld id="{A349544A-F1CD-3844-BFB3-6D230A0137DD}" type="datetimeFigureOut">
              <a:rPr lang="en-US" smtClean="0"/>
              <a:t>4/21/2020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6400" y="6384926"/>
            <a:ext cx="3860800" cy="365125"/>
          </a:xfrm>
        </p:spPr>
        <p:txBody>
          <a:bodyPr/>
          <a:lstStyle/>
          <a:p>
            <a:pPr algn="l"/>
            <a:r>
              <a:rPr lang="en-US" b="1" dirty="0">
                <a:solidFill>
                  <a:schemeClr val="tx2">
                    <a:lumMod val="60000"/>
                    <a:lumOff val="40000"/>
                  </a:schemeClr>
                </a:solidFill>
                <a:latin typeface="Helvetica"/>
                <a:cs typeface="Helvetica"/>
              </a:rPr>
              <a:t>www.fda.gov</a:t>
            </a:r>
          </a:p>
        </p:txBody>
      </p:sp>
    </p:spTree>
    <p:extLst>
      <p:ext uri="{BB962C8B-B14F-4D97-AF65-F5344CB8AC3E}">
        <p14:creationId xmlns:p14="http://schemas.microsoft.com/office/powerpoint/2010/main" val="35556292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813112" y="6349337"/>
            <a:ext cx="2844800" cy="365125"/>
          </a:xfrm>
        </p:spPr>
        <p:txBody>
          <a:bodyPr/>
          <a:lstStyle/>
          <a:p>
            <a:fld id="{A349544A-F1CD-3844-BFB3-6D230A0137DD}" type="datetimeFigureOut">
              <a:rPr lang="en-US" smtClean="0"/>
              <a:t>4/21/2020</a:t>
            </a:fld>
            <a:endParaRPr lang="en-US"/>
          </a:p>
        </p:txBody>
      </p:sp>
      <p:pic>
        <p:nvPicPr>
          <p:cNvPr id="7" name="Picture 6" descr="FDA_FullColor_Monogram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9881" y="269796"/>
            <a:ext cx="827391" cy="743080"/>
          </a:xfrm>
          <a:prstGeom prst="rect">
            <a:avLst/>
          </a:prstGeom>
        </p:spPr>
      </p:pic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6400" y="6384926"/>
            <a:ext cx="3860800" cy="365125"/>
          </a:xfrm>
        </p:spPr>
        <p:txBody>
          <a:bodyPr/>
          <a:lstStyle/>
          <a:p>
            <a:pPr algn="l"/>
            <a:r>
              <a:rPr lang="en-US" b="1" dirty="0">
                <a:solidFill>
                  <a:schemeClr val="tx2">
                    <a:lumMod val="60000"/>
                    <a:lumOff val="40000"/>
                  </a:schemeClr>
                </a:solidFill>
                <a:latin typeface="Helvetica"/>
                <a:cs typeface="Helvetica"/>
              </a:rPr>
              <a:t>www.fda.gov</a:t>
            </a:r>
          </a:p>
        </p:txBody>
      </p:sp>
      <p:sp>
        <p:nvSpPr>
          <p:cNvPr id="10" name="TextBox 9"/>
          <p:cNvSpPr txBox="1"/>
          <p:nvPr userDrawn="1"/>
        </p:nvSpPr>
        <p:spPr>
          <a:xfrm>
            <a:off x="11521378" y="6409773"/>
            <a:ext cx="37221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fld id="{42D067E6-6582-4AD4-8521-F7089C370E58}" type="slidenum">
              <a:rPr lang="en-US" sz="1200" smtClean="0">
                <a:solidFill>
                  <a:schemeClr val="tx2">
                    <a:lumMod val="60000"/>
                    <a:lumOff val="40000"/>
                  </a:schemeClr>
                </a:solidFill>
                <a:latin typeface="Helvetica"/>
                <a:cs typeface="Helvetica"/>
              </a:rPr>
              <a:t>‹#›</a:t>
            </a:fld>
            <a:endParaRPr lang="en-US" sz="1200" dirty="0">
              <a:solidFill>
                <a:schemeClr val="tx2">
                  <a:lumMod val="60000"/>
                  <a:lumOff val="40000"/>
                </a:schemeClr>
              </a:solidFill>
              <a:latin typeface="Helvetica"/>
              <a:cs typeface="Helvetica"/>
            </a:endParaRPr>
          </a:p>
        </p:txBody>
      </p:sp>
    </p:spTree>
    <p:extLst>
      <p:ext uri="{BB962C8B-B14F-4D97-AF65-F5344CB8AC3E}">
        <p14:creationId xmlns:p14="http://schemas.microsoft.com/office/powerpoint/2010/main" val="18907775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85743" y="6380337"/>
            <a:ext cx="2844800" cy="365125"/>
          </a:xfrm>
        </p:spPr>
        <p:txBody>
          <a:bodyPr/>
          <a:lstStyle/>
          <a:p>
            <a:fld id="{A349544A-F1CD-3844-BFB3-6D230A0137DD}" type="datetimeFigureOut">
              <a:rPr lang="en-US" smtClean="0"/>
              <a:t>4/21/2020</a:t>
            </a:fld>
            <a:endParaRPr lang="en-US"/>
          </a:p>
        </p:txBody>
      </p:sp>
      <p:pic>
        <p:nvPicPr>
          <p:cNvPr id="8" name="Picture 7" descr="FDA_FullColor_Monogram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9881" y="242500"/>
            <a:ext cx="827391" cy="743080"/>
          </a:xfrm>
          <a:prstGeom prst="rect">
            <a:avLst/>
          </a:prstGeom>
        </p:spPr>
      </p:pic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6400" y="6384926"/>
            <a:ext cx="3860800" cy="365125"/>
          </a:xfrm>
        </p:spPr>
        <p:txBody>
          <a:bodyPr/>
          <a:lstStyle/>
          <a:p>
            <a:pPr algn="l"/>
            <a:r>
              <a:rPr lang="en-US" b="1" dirty="0">
                <a:solidFill>
                  <a:schemeClr val="tx2">
                    <a:lumMod val="60000"/>
                    <a:lumOff val="40000"/>
                  </a:schemeClr>
                </a:solidFill>
                <a:latin typeface="Helvetica"/>
                <a:cs typeface="Helvetica"/>
              </a:rPr>
              <a:t>www.fda.gov</a:t>
            </a:r>
          </a:p>
        </p:txBody>
      </p:sp>
      <p:sp>
        <p:nvSpPr>
          <p:cNvPr id="11" name="TextBox 10"/>
          <p:cNvSpPr txBox="1"/>
          <p:nvPr userDrawn="1"/>
        </p:nvSpPr>
        <p:spPr>
          <a:xfrm>
            <a:off x="11521378" y="6409773"/>
            <a:ext cx="37221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fld id="{42D067E6-6582-4AD4-8521-F7089C370E58}" type="slidenum">
              <a:rPr lang="en-US" sz="1200" smtClean="0">
                <a:solidFill>
                  <a:schemeClr val="tx2">
                    <a:lumMod val="60000"/>
                    <a:lumOff val="40000"/>
                  </a:schemeClr>
                </a:solidFill>
                <a:latin typeface="Helvetica"/>
                <a:cs typeface="Helvetica"/>
              </a:rPr>
              <a:t>‹#›</a:t>
            </a:fld>
            <a:endParaRPr lang="en-US" sz="1200" dirty="0">
              <a:solidFill>
                <a:schemeClr val="tx2">
                  <a:lumMod val="60000"/>
                  <a:lumOff val="40000"/>
                </a:schemeClr>
              </a:solidFill>
              <a:latin typeface="Helvetica"/>
              <a:cs typeface="Helvetica"/>
            </a:endParaRPr>
          </a:p>
        </p:txBody>
      </p:sp>
    </p:spTree>
    <p:extLst>
      <p:ext uri="{BB962C8B-B14F-4D97-AF65-F5344CB8AC3E}">
        <p14:creationId xmlns:p14="http://schemas.microsoft.com/office/powerpoint/2010/main" val="36600962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5181600" y="6384926"/>
            <a:ext cx="2844800" cy="365125"/>
          </a:xfrm>
        </p:spPr>
        <p:txBody>
          <a:bodyPr/>
          <a:lstStyle/>
          <a:p>
            <a:fld id="{A349544A-F1CD-3844-BFB3-6D230A0137DD}" type="datetimeFigureOut">
              <a:rPr lang="en-US" smtClean="0"/>
              <a:t>4/21/2020</a:t>
            </a:fld>
            <a:endParaRPr lang="en-US" dirty="0"/>
          </a:p>
        </p:txBody>
      </p:sp>
      <p:pic>
        <p:nvPicPr>
          <p:cNvPr id="10" name="Picture 9" descr="FDA_FullColor_Monogram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9881" y="242500"/>
            <a:ext cx="827391" cy="743080"/>
          </a:xfrm>
          <a:prstGeom prst="rect">
            <a:avLst/>
          </a:prstGeom>
        </p:spPr>
      </p:pic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6400" y="6384926"/>
            <a:ext cx="3860800" cy="365125"/>
          </a:xfrm>
        </p:spPr>
        <p:txBody>
          <a:bodyPr/>
          <a:lstStyle/>
          <a:p>
            <a:pPr algn="l"/>
            <a:r>
              <a:rPr lang="en-US" b="1" dirty="0">
                <a:solidFill>
                  <a:schemeClr val="tx2">
                    <a:lumMod val="60000"/>
                    <a:lumOff val="40000"/>
                  </a:schemeClr>
                </a:solidFill>
                <a:latin typeface="Helvetica"/>
                <a:cs typeface="Helvetica"/>
              </a:rPr>
              <a:t>www.fda.gov</a:t>
            </a:r>
          </a:p>
        </p:txBody>
      </p:sp>
      <p:sp>
        <p:nvSpPr>
          <p:cNvPr id="13" name="TextBox 12"/>
          <p:cNvSpPr txBox="1"/>
          <p:nvPr userDrawn="1"/>
        </p:nvSpPr>
        <p:spPr>
          <a:xfrm>
            <a:off x="11521378" y="6409773"/>
            <a:ext cx="37221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fld id="{42D067E6-6582-4AD4-8521-F7089C370E58}" type="slidenum">
              <a:rPr lang="en-US" sz="1200" smtClean="0">
                <a:solidFill>
                  <a:schemeClr val="tx2">
                    <a:lumMod val="60000"/>
                    <a:lumOff val="40000"/>
                  </a:schemeClr>
                </a:solidFill>
                <a:latin typeface="Helvetica"/>
                <a:cs typeface="Helvetica"/>
              </a:rPr>
              <a:t>‹#›</a:t>
            </a:fld>
            <a:endParaRPr lang="en-US" sz="1200" dirty="0">
              <a:solidFill>
                <a:schemeClr val="tx2">
                  <a:lumMod val="60000"/>
                  <a:lumOff val="40000"/>
                </a:schemeClr>
              </a:solidFill>
              <a:latin typeface="Helvetica"/>
              <a:cs typeface="Helvetica"/>
            </a:endParaRPr>
          </a:p>
        </p:txBody>
      </p:sp>
    </p:spTree>
    <p:extLst>
      <p:ext uri="{BB962C8B-B14F-4D97-AF65-F5344CB8AC3E}">
        <p14:creationId xmlns:p14="http://schemas.microsoft.com/office/powerpoint/2010/main" val="29768647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794913" y="6391750"/>
            <a:ext cx="2844800" cy="365125"/>
          </a:xfrm>
        </p:spPr>
        <p:txBody>
          <a:bodyPr/>
          <a:lstStyle/>
          <a:p>
            <a:fld id="{A349544A-F1CD-3844-BFB3-6D230A0137DD}" type="datetimeFigureOut">
              <a:rPr lang="en-US" smtClean="0"/>
              <a:t>4/21/2020</a:t>
            </a:fld>
            <a:endParaRPr lang="en-US"/>
          </a:p>
        </p:txBody>
      </p:sp>
      <p:pic>
        <p:nvPicPr>
          <p:cNvPr id="6" name="Picture 5" descr="FDA_FullColor_Monogram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9881" y="242500"/>
            <a:ext cx="827391" cy="743080"/>
          </a:xfrm>
          <a:prstGeom prst="rect">
            <a:avLst/>
          </a:prstGeom>
        </p:spPr>
      </p:pic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6400" y="6384926"/>
            <a:ext cx="3860800" cy="365125"/>
          </a:xfrm>
        </p:spPr>
        <p:txBody>
          <a:bodyPr/>
          <a:lstStyle/>
          <a:p>
            <a:pPr algn="l"/>
            <a:r>
              <a:rPr lang="en-US" b="1" dirty="0">
                <a:solidFill>
                  <a:schemeClr val="tx2">
                    <a:lumMod val="60000"/>
                    <a:lumOff val="40000"/>
                  </a:schemeClr>
                </a:solidFill>
                <a:latin typeface="Helvetica"/>
                <a:cs typeface="Helvetica"/>
              </a:rPr>
              <a:t>www.fda.gov</a:t>
            </a:r>
          </a:p>
        </p:txBody>
      </p:sp>
      <p:sp>
        <p:nvSpPr>
          <p:cNvPr id="9" name="TextBox 8"/>
          <p:cNvSpPr txBox="1"/>
          <p:nvPr userDrawn="1"/>
        </p:nvSpPr>
        <p:spPr>
          <a:xfrm>
            <a:off x="11521378" y="6409773"/>
            <a:ext cx="37221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fld id="{42D067E6-6582-4AD4-8521-F7089C370E58}" type="slidenum">
              <a:rPr lang="en-US" sz="1200" smtClean="0">
                <a:solidFill>
                  <a:schemeClr val="tx2">
                    <a:lumMod val="60000"/>
                    <a:lumOff val="40000"/>
                  </a:schemeClr>
                </a:solidFill>
                <a:latin typeface="Helvetica"/>
                <a:cs typeface="Helvetica"/>
              </a:rPr>
              <a:t>‹#›</a:t>
            </a:fld>
            <a:endParaRPr lang="en-US" sz="1200" dirty="0">
              <a:solidFill>
                <a:schemeClr val="tx2">
                  <a:lumMod val="60000"/>
                  <a:lumOff val="40000"/>
                </a:schemeClr>
              </a:solidFill>
              <a:latin typeface="Helvetica"/>
              <a:cs typeface="Helvetica"/>
            </a:endParaRPr>
          </a:p>
        </p:txBody>
      </p:sp>
    </p:spTree>
    <p:extLst>
      <p:ext uri="{BB962C8B-B14F-4D97-AF65-F5344CB8AC3E}">
        <p14:creationId xmlns:p14="http://schemas.microsoft.com/office/powerpoint/2010/main" val="15745516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20684" y="6349338"/>
            <a:ext cx="2844800" cy="365125"/>
          </a:xfrm>
        </p:spPr>
        <p:txBody>
          <a:bodyPr/>
          <a:lstStyle/>
          <a:p>
            <a:fld id="{A349544A-F1CD-3844-BFB3-6D230A0137DD}" type="datetimeFigureOut">
              <a:rPr lang="en-US" smtClean="0"/>
              <a:t>4/21/2020</a:t>
            </a:fld>
            <a:endParaRPr lang="en-US"/>
          </a:p>
        </p:txBody>
      </p:sp>
      <p:pic>
        <p:nvPicPr>
          <p:cNvPr id="8" name="Picture 7" descr="FDA_FullColor_Monogram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9881" y="242500"/>
            <a:ext cx="827391" cy="743080"/>
          </a:xfrm>
          <a:prstGeom prst="rect">
            <a:avLst/>
          </a:prstGeom>
        </p:spPr>
      </p:pic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6400" y="6384926"/>
            <a:ext cx="3860800" cy="365125"/>
          </a:xfrm>
        </p:spPr>
        <p:txBody>
          <a:bodyPr/>
          <a:lstStyle/>
          <a:p>
            <a:pPr algn="l"/>
            <a:r>
              <a:rPr lang="en-US" b="1" dirty="0">
                <a:solidFill>
                  <a:schemeClr val="tx2">
                    <a:lumMod val="60000"/>
                    <a:lumOff val="40000"/>
                  </a:schemeClr>
                </a:solidFill>
                <a:latin typeface="Helvetica"/>
                <a:cs typeface="Helvetica"/>
              </a:rPr>
              <a:t>www.fda.gov</a:t>
            </a:r>
          </a:p>
        </p:txBody>
      </p:sp>
      <p:sp>
        <p:nvSpPr>
          <p:cNvPr id="11" name="TextBox 10"/>
          <p:cNvSpPr txBox="1"/>
          <p:nvPr userDrawn="1"/>
        </p:nvSpPr>
        <p:spPr>
          <a:xfrm>
            <a:off x="11521378" y="6409773"/>
            <a:ext cx="37221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fld id="{42D067E6-6582-4AD4-8521-F7089C370E58}" type="slidenum">
              <a:rPr lang="en-US" sz="1200" smtClean="0">
                <a:solidFill>
                  <a:schemeClr val="tx2">
                    <a:lumMod val="60000"/>
                    <a:lumOff val="40000"/>
                  </a:schemeClr>
                </a:solidFill>
                <a:latin typeface="Helvetica"/>
                <a:cs typeface="Helvetica"/>
              </a:rPr>
              <a:t>‹#›</a:t>
            </a:fld>
            <a:endParaRPr lang="en-US" sz="1200" dirty="0">
              <a:solidFill>
                <a:schemeClr val="tx2">
                  <a:lumMod val="60000"/>
                  <a:lumOff val="40000"/>
                </a:schemeClr>
              </a:solidFill>
              <a:latin typeface="Helvetica"/>
              <a:cs typeface="Helvetica"/>
            </a:endParaRPr>
          </a:p>
        </p:txBody>
      </p:sp>
    </p:spTree>
    <p:extLst>
      <p:ext uri="{BB962C8B-B14F-4D97-AF65-F5344CB8AC3E}">
        <p14:creationId xmlns:p14="http://schemas.microsoft.com/office/powerpoint/2010/main" val="4863797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97408" y="0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49544A-F1CD-3844-BFB3-6D230A0137DD}" type="datetimeFigureOut">
              <a:rPr lang="en-US" smtClean="0"/>
              <a:t>4/21/2020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871F5F-C8AF-484B-B19A-A0CBCE8C77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63037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</p:sldLayoutIdLst>
  <p:txStyles>
    <p:titleStyle>
      <a:lvl1pPr algn="ctr" defTabSz="457200" rtl="0" eaLnBrk="1" latinLnBrk="0" hangingPunct="1">
        <a:spcBef>
          <a:spcPct val="0"/>
        </a:spcBef>
        <a:buNone/>
        <a:defRPr sz="4000" b="0" kern="1200">
          <a:solidFill>
            <a:srgbClr val="0070C0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002060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002060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002060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002060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002060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regulations.gov/docket?D=FDA-2017-N-6644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fda.gov/media/132370/download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965430" y="629268"/>
            <a:ext cx="6586491" cy="1286160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l" defTabSz="914400">
              <a:lnSpc>
                <a:spcPct val="90000"/>
              </a:lnSpc>
            </a:pPr>
            <a:r>
              <a:rPr lang="en-US" sz="4400" b="1" dirty="0">
                <a:solidFill>
                  <a:schemeClr val="tx1"/>
                </a:solidFill>
              </a:rPr>
              <a:t>Workshop Introduction</a:t>
            </a:r>
          </a:p>
        </p:txBody>
      </p:sp>
      <p:sp>
        <p:nvSpPr>
          <p:cNvPr id="4" name="Subtitle 3"/>
          <p:cNvSpPr txBox="1">
            <a:spLocks noGrp="1"/>
          </p:cNvSpPr>
          <p:nvPr>
            <p:ph type="subTitle" idx="1"/>
          </p:nvPr>
        </p:nvSpPr>
        <p:spPr>
          <a:xfrm>
            <a:off x="4965431" y="2438400"/>
            <a:ext cx="6586489" cy="37854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algn="l" defTabSz="914400">
              <a:lnSpc>
                <a:spcPct val="90000"/>
              </a:lnSpc>
            </a:pPr>
            <a:r>
              <a:rPr lang="en-US" sz="3000" b="1" dirty="0">
                <a:solidFill>
                  <a:schemeClr val="tx1"/>
                </a:solidFill>
              </a:rPr>
              <a:t>Robert Lionberger, PhD</a:t>
            </a:r>
          </a:p>
          <a:p>
            <a:pPr indent="-228600" algn="l" defTabSz="914400">
              <a:lnSpc>
                <a:spcPct val="90000"/>
              </a:lnSpc>
              <a:buFont typeface="Arial" panose="020B0604020202020204" pitchFamily="34" charset="0"/>
              <a:buChar char="•"/>
            </a:pPr>
            <a:endParaRPr lang="en-US" sz="2000" b="1" dirty="0">
              <a:solidFill>
                <a:schemeClr val="tx1"/>
              </a:solidFill>
            </a:endParaRPr>
          </a:p>
          <a:p>
            <a:pPr algn="l" defTabSz="914400">
              <a:lnSpc>
                <a:spcPct val="90000"/>
              </a:lnSpc>
            </a:pPr>
            <a:r>
              <a:rPr lang="en-US" sz="2400" dirty="0">
                <a:solidFill>
                  <a:schemeClr val="tx1"/>
                </a:solidFill>
              </a:rPr>
              <a:t>Director, Office of Research and Standards</a:t>
            </a:r>
          </a:p>
          <a:p>
            <a:pPr algn="l" defTabSz="914400">
              <a:lnSpc>
                <a:spcPct val="90000"/>
              </a:lnSpc>
            </a:pPr>
            <a:r>
              <a:rPr lang="en-US" sz="2400" dirty="0">
                <a:solidFill>
                  <a:schemeClr val="tx1"/>
                </a:solidFill>
              </a:rPr>
              <a:t>Office of Generic Drugs</a:t>
            </a:r>
          </a:p>
          <a:p>
            <a:pPr algn="l" defTabSz="914400">
              <a:lnSpc>
                <a:spcPct val="90000"/>
              </a:lnSpc>
            </a:pPr>
            <a:r>
              <a:rPr lang="en-US" sz="2400" dirty="0">
                <a:solidFill>
                  <a:schemeClr val="tx1"/>
                </a:solidFill>
              </a:rPr>
              <a:t>Center for Drug Evaluation and Research, U.S. FDA</a:t>
            </a:r>
          </a:p>
          <a:p>
            <a:pPr algn="l" defTabSz="914400">
              <a:lnSpc>
                <a:spcPct val="90000"/>
              </a:lnSpc>
            </a:pPr>
            <a:endParaRPr lang="en-US" sz="2000" dirty="0">
              <a:solidFill>
                <a:schemeClr val="tx1"/>
              </a:solidFill>
            </a:endParaRPr>
          </a:p>
          <a:p>
            <a:pPr algn="l" defTabSz="914400">
              <a:lnSpc>
                <a:spcPct val="90000"/>
              </a:lnSpc>
            </a:pPr>
            <a:r>
              <a:rPr lang="en-US" sz="2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FY 2020 </a:t>
            </a:r>
            <a:r>
              <a:rPr lang="en-US" sz="2200" dirty="0">
                <a:solidFill>
                  <a:prstClr val="black">
                    <a:lumMod val="65000"/>
                    <a:lumOff val="35000"/>
                  </a:prstClr>
                </a:solidFill>
              </a:rPr>
              <a:t>Generic Drug Regulatory Science Initiatives Public Workshop </a:t>
            </a:r>
          </a:p>
          <a:p>
            <a:pPr algn="l" defTabSz="914400">
              <a:lnSpc>
                <a:spcPct val="90000"/>
              </a:lnSpc>
            </a:pPr>
            <a:r>
              <a:rPr lang="en-US" sz="2200" dirty="0">
                <a:solidFill>
                  <a:prstClr val="black">
                    <a:lumMod val="65000"/>
                    <a:lumOff val="35000"/>
                  </a:prstClr>
                </a:solidFill>
              </a:rPr>
              <a:t>May 4, 2020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1E6D00E-DD0B-4C36-98D9-7606EE61C07A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" b="1250"/>
          <a:stretch/>
        </p:blipFill>
        <p:spPr>
          <a:xfrm>
            <a:off x="801706" y="1061635"/>
            <a:ext cx="3200380" cy="4734729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p14="http://schemas.microsoft.com/office/powerpoint/2010/main" val="1380415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9725" y="762000"/>
            <a:ext cx="11345471" cy="926020"/>
          </a:xfrm>
        </p:spPr>
        <p:txBody>
          <a:bodyPr>
            <a:normAutofit fontScale="90000"/>
          </a:bodyPr>
          <a:lstStyle/>
          <a:p>
            <a:r>
              <a:rPr lang="en-US" dirty="0"/>
              <a:t>Impact of Generic Drug User Fee </a:t>
            </a:r>
            <a:br>
              <a:rPr lang="en-US" dirty="0"/>
            </a:br>
            <a:r>
              <a:rPr lang="en-US" dirty="0"/>
              <a:t>Amendments (GDUFA) Research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FDA’s research on complex generics helps the development of more generic competition in areas where bioequivalence evaluation is scientifically challenging </a:t>
            </a:r>
          </a:p>
          <a:p>
            <a:r>
              <a:rPr lang="en-US" dirty="0"/>
              <a:t>FDA’s research helps to make generic drug development and review more efficient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9244B9E-985A-4DC8-93D3-FFF185AC4D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0200" y="6384926"/>
            <a:ext cx="3860800" cy="365125"/>
          </a:xfrm>
        </p:spPr>
        <p:txBody>
          <a:bodyPr/>
          <a:lstStyle/>
          <a:p>
            <a:pPr algn="l"/>
            <a:r>
              <a:rPr lang="en-US" b="1">
                <a:solidFill>
                  <a:schemeClr val="tx2">
                    <a:lumMod val="60000"/>
                    <a:lumOff val="40000"/>
                  </a:schemeClr>
                </a:solidFill>
                <a:latin typeface="Helvetica"/>
                <a:cs typeface="Helvetica"/>
              </a:rPr>
              <a:t>www.fda.gov</a:t>
            </a:r>
            <a:endParaRPr lang="en-US" b="1" dirty="0">
              <a:solidFill>
                <a:schemeClr val="tx2">
                  <a:lumMod val="60000"/>
                  <a:lumOff val="40000"/>
                </a:schemeClr>
              </a:solidFill>
              <a:latin typeface="Helvetica"/>
              <a:cs typeface="Helvetica"/>
            </a:endParaRPr>
          </a:p>
        </p:txBody>
      </p:sp>
    </p:spTree>
    <p:extLst>
      <p:ext uri="{BB962C8B-B14F-4D97-AF65-F5344CB8AC3E}">
        <p14:creationId xmlns:p14="http://schemas.microsoft.com/office/powerpoint/2010/main" val="13118534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Goals for the Workshop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Opportunity for public input on research priorities </a:t>
            </a:r>
          </a:p>
          <a:p>
            <a:pPr lvl="1"/>
            <a:r>
              <a:rPr lang="en-US" dirty="0"/>
              <a:t>At the meeting</a:t>
            </a:r>
          </a:p>
          <a:p>
            <a:pPr lvl="1"/>
            <a:r>
              <a:rPr lang="en-US" dirty="0"/>
              <a:t>Via the public docket </a:t>
            </a:r>
            <a:r>
              <a:rPr lang="en-US" dirty="0">
                <a:hlinkClick r:id="rId2"/>
              </a:rPr>
              <a:t>FDA-2017-N-6644</a:t>
            </a:r>
            <a:endParaRPr lang="en-US" strike="sngStrike" dirty="0"/>
          </a:p>
          <a:p>
            <a:pPr lvl="1"/>
            <a:r>
              <a:rPr lang="en-US" dirty="0"/>
              <a:t>See FR notice for a confidential comment process</a:t>
            </a:r>
          </a:p>
          <a:p>
            <a:r>
              <a:rPr lang="en-US" dirty="0"/>
              <a:t>Help us determine the future GDUFA research priorities</a:t>
            </a:r>
            <a:endParaRPr lang="en-US" strike="sngStrike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en-US" b="1">
                <a:solidFill>
                  <a:schemeClr val="tx2">
                    <a:lumMod val="60000"/>
                    <a:lumOff val="40000"/>
                  </a:schemeClr>
                </a:solidFill>
                <a:latin typeface="Helvetica"/>
                <a:cs typeface="Helvetica"/>
              </a:rPr>
              <a:t>www.fda.gov</a:t>
            </a:r>
            <a:endParaRPr lang="en-US" b="1" dirty="0">
              <a:solidFill>
                <a:schemeClr val="tx2">
                  <a:lumMod val="60000"/>
                  <a:lumOff val="40000"/>
                </a:schemeClr>
              </a:solidFill>
              <a:latin typeface="Helvetica"/>
              <a:cs typeface="Helvetica"/>
            </a:endParaRPr>
          </a:p>
        </p:txBody>
      </p:sp>
    </p:spTree>
    <p:extLst>
      <p:ext uri="{BB962C8B-B14F-4D97-AF65-F5344CB8AC3E}">
        <p14:creationId xmlns:p14="http://schemas.microsoft.com/office/powerpoint/2010/main" val="34946405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Format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Morning speakers give overview of emerging areas and recently approved products </a:t>
            </a:r>
          </a:p>
          <a:p>
            <a:pPr lvl="1"/>
            <a:r>
              <a:rPr lang="en-US" dirty="0"/>
              <a:t>Review of recently approved NDAs</a:t>
            </a:r>
          </a:p>
          <a:p>
            <a:r>
              <a:rPr lang="en-US" dirty="0"/>
              <a:t>Morning panel provides a strategic view</a:t>
            </a:r>
          </a:p>
          <a:p>
            <a:r>
              <a:rPr lang="en-US" dirty="0"/>
              <a:t>Afternoon break</a:t>
            </a:r>
            <a:r>
              <a:rPr lang="en-US" dirty="0">
                <a:solidFill>
                  <a:srgbClr val="FF0000"/>
                </a:solidFill>
              </a:rPr>
              <a:t>-</a:t>
            </a:r>
            <a:r>
              <a:rPr lang="en-US" dirty="0"/>
              <a:t>out panels seek</a:t>
            </a:r>
            <a:r>
              <a:rPr lang="en-US" strike="sngStrike" dirty="0"/>
              <a:t>s</a:t>
            </a:r>
            <a:r>
              <a:rPr lang="en-US" dirty="0"/>
              <a:t> input on potential new regulatory science initiatives </a:t>
            </a:r>
          </a:p>
          <a:p>
            <a:pPr lvl="1"/>
            <a:r>
              <a:rPr lang="en-US" dirty="0"/>
              <a:t>Breakout 1: Post-market</a:t>
            </a:r>
          </a:p>
          <a:p>
            <a:pPr lvl="1"/>
            <a:r>
              <a:rPr lang="en-US" dirty="0"/>
              <a:t>Breakout 2: Combination Products</a:t>
            </a:r>
          </a:p>
          <a:p>
            <a:pPr lvl="1"/>
            <a:r>
              <a:rPr lang="en-US" dirty="0"/>
              <a:t>Breakout 3: In vitro Bioequivalence (BE)</a:t>
            </a:r>
          </a:p>
          <a:p>
            <a:pPr lvl="1"/>
            <a:r>
              <a:rPr lang="en-US" dirty="0"/>
              <a:t>Breakout 4: Data Analysis and Model-Based Bioequivalence</a:t>
            </a:r>
          </a:p>
          <a:p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4E67EC0-6CA4-4322-A525-D716622C08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0200" y="6384926"/>
            <a:ext cx="3860800" cy="365125"/>
          </a:xfrm>
        </p:spPr>
        <p:txBody>
          <a:bodyPr/>
          <a:lstStyle/>
          <a:p>
            <a:pPr algn="l"/>
            <a:r>
              <a:rPr lang="en-US" b="1">
                <a:solidFill>
                  <a:schemeClr val="tx2">
                    <a:lumMod val="60000"/>
                    <a:lumOff val="40000"/>
                  </a:schemeClr>
                </a:solidFill>
                <a:latin typeface="Helvetica"/>
                <a:cs typeface="Helvetica"/>
              </a:rPr>
              <a:t>www.fda.gov</a:t>
            </a:r>
            <a:endParaRPr lang="en-US" b="1" dirty="0">
              <a:solidFill>
                <a:schemeClr val="tx2">
                  <a:lumMod val="60000"/>
                  <a:lumOff val="40000"/>
                </a:schemeClr>
              </a:solidFill>
              <a:latin typeface="Helvetica"/>
              <a:cs typeface="Helvetica"/>
            </a:endParaRPr>
          </a:p>
        </p:txBody>
      </p:sp>
    </p:spTree>
    <p:extLst>
      <p:ext uri="{BB962C8B-B14F-4D97-AF65-F5344CB8AC3E}">
        <p14:creationId xmlns:p14="http://schemas.microsoft.com/office/powerpoint/2010/main" val="15027510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6EEF68-3D29-4A32-A42B-3A188E4859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Update on our Priorities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05F0615-617B-40B7-801A-50A832CC4FF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Found at </a:t>
            </a:r>
            <a:r>
              <a:rPr lang="en-US" dirty="0">
                <a:hlinkClick r:id="rId2"/>
              </a:rPr>
              <a:t>https://www.fda.gov/media/132370/download</a:t>
            </a:r>
            <a:endParaRPr lang="en-US" dirty="0"/>
          </a:p>
          <a:p>
            <a:pPr lvl="1"/>
            <a:r>
              <a:rPr lang="en-US" dirty="0"/>
              <a:t>Complex active ingredients, formulations, or dosage forms </a:t>
            </a:r>
          </a:p>
          <a:p>
            <a:pPr lvl="2"/>
            <a:r>
              <a:rPr lang="en-US" dirty="0"/>
              <a:t>Breakout 3</a:t>
            </a:r>
          </a:p>
          <a:p>
            <a:pPr lvl="1"/>
            <a:r>
              <a:rPr lang="en-US" dirty="0"/>
              <a:t>Complex routes of delivery </a:t>
            </a:r>
          </a:p>
          <a:p>
            <a:pPr lvl="1"/>
            <a:r>
              <a:rPr lang="en-US" dirty="0"/>
              <a:t>Complex drug-device combinations </a:t>
            </a:r>
          </a:p>
          <a:p>
            <a:pPr lvl="2"/>
            <a:r>
              <a:rPr lang="en-US" dirty="0"/>
              <a:t>Breakout 2</a:t>
            </a:r>
          </a:p>
          <a:p>
            <a:pPr lvl="1"/>
            <a:r>
              <a:rPr lang="en-US" dirty="0"/>
              <a:t>Tools and methodologies for BE and therapeutic equivalence evaluation</a:t>
            </a:r>
          </a:p>
          <a:p>
            <a:pPr lvl="2"/>
            <a:r>
              <a:rPr lang="en-US" dirty="0"/>
              <a:t>Breakout 4</a:t>
            </a:r>
          </a:p>
          <a:p>
            <a:pPr lvl="2"/>
            <a:endParaRPr lang="en-US" dirty="0"/>
          </a:p>
          <a:p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1EC06BB-F381-439F-A480-598B499BD7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0200" y="6384926"/>
            <a:ext cx="3860800" cy="365125"/>
          </a:xfrm>
        </p:spPr>
        <p:txBody>
          <a:bodyPr/>
          <a:lstStyle/>
          <a:p>
            <a:pPr algn="l"/>
            <a:r>
              <a:rPr lang="en-US" b="1">
                <a:solidFill>
                  <a:schemeClr val="tx2">
                    <a:lumMod val="60000"/>
                    <a:lumOff val="40000"/>
                  </a:schemeClr>
                </a:solidFill>
                <a:latin typeface="Helvetica"/>
                <a:cs typeface="Helvetica"/>
              </a:rPr>
              <a:t>www.fda.gov</a:t>
            </a:r>
            <a:endParaRPr lang="en-US" b="1" dirty="0">
              <a:solidFill>
                <a:schemeClr val="tx2">
                  <a:lumMod val="60000"/>
                  <a:lumOff val="40000"/>
                </a:schemeClr>
              </a:solidFill>
              <a:latin typeface="Helvetica"/>
              <a:cs typeface="Helvetica"/>
            </a:endParaRPr>
          </a:p>
        </p:txBody>
      </p:sp>
    </p:spTree>
    <p:extLst>
      <p:ext uri="{BB962C8B-B14F-4D97-AF65-F5344CB8AC3E}">
        <p14:creationId xmlns:p14="http://schemas.microsoft.com/office/powerpoint/2010/main" val="393697947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28C235-BE7D-4979-AAFD-3E930C05D3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Priorities for Complex Routes of Delivery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1CE67FC-81E3-49DD-AC95-AD43F4204B2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Expand characterization-based BE methods across all topical dermatological products</a:t>
            </a:r>
          </a:p>
          <a:p>
            <a:r>
              <a:rPr lang="en-US" dirty="0"/>
              <a:t>Expand characterization-based BE methods across all non-solution ophthalmic products</a:t>
            </a:r>
          </a:p>
          <a:p>
            <a:r>
              <a:rPr lang="en-US" dirty="0"/>
              <a:t>Develop more efficient alternatives to the use of forced expiratory volume in one second (FEV1) comparative clinical endpoint BE studies for inhaled corticosteroids</a:t>
            </a:r>
          </a:p>
          <a:p>
            <a:r>
              <a:rPr lang="en-US" dirty="0"/>
              <a:t>Develop alternatives to comparative clinical endpoint BE studies for locally-acting nasal products that are more predictive of and sensitive to differences in local delivery 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E1652B0-0FD9-48F5-BA86-1DE616FBCE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0200" y="6384926"/>
            <a:ext cx="3860800" cy="365125"/>
          </a:xfrm>
        </p:spPr>
        <p:txBody>
          <a:bodyPr/>
          <a:lstStyle/>
          <a:p>
            <a:pPr algn="l"/>
            <a:r>
              <a:rPr lang="en-US" b="1">
                <a:solidFill>
                  <a:schemeClr val="tx2">
                    <a:lumMod val="60000"/>
                    <a:lumOff val="40000"/>
                  </a:schemeClr>
                </a:solidFill>
                <a:latin typeface="Helvetica"/>
                <a:cs typeface="Helvetica"/>
              </a:rPr>
              <a:t>www.fda.gov</a:t>
            </a:r>
            <a:endParaRPr lang="en-US" b="1" dirty="0">
              <a:solidFill>
                <a:schemeClr val="tx2">
                  <a:lumMod val="60000"/>
                  <a:lumOff val="40000"/>
                </a:schemeClr>
              </a:solidFill>
              <a:latin typeface="Helvetica"/>
              <a:cs typeface="Helvetica"/>
            </a:endParaRPr>
          </a:p>
        </p:txBody>
      </p:sp>
    </p:spTree>
    <p:extLst>
      <p:ext uri="{BB962C8B-B14F-4D97-AF65-F5344CB8AC3E}">
        <p14:creationId xmlns:p14="http://schemas.microsoft.com/office/powerpoint/2010/main" val="59165120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9D1BFB-8DCE-4745-A7EF-06DBF54433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1799" y="1023679"/>
            <a:ext cx="11345471" cy="926020"/>
          </a:xfrm>
        </p:spPr>
        <p:txBody>
          <a:bodyPr/>
          <a:lstStyle/>
          <a:p>
            <a:r>
              <a:rPr lang="en-US" dirty="0"/>
              <a:t>Priorities for Complex Routes of Delivery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EEDFEE2-93B0-4850-9F28-9FEAAC477D3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For all of these areas our research investments have been successful!</a:t>
            </a:r>
          </a:p>
          <a:p>
            <a:pPr lvl="1"/>
            <a:r>
              <a:rPr lang="en-US" dirty="0"/>
              <a:t>There are scientifically sound alternatives to clinical endpoint BE studies that are generally applicable for all of these areas</a:t>
            </a:r>
          </a:p>
          <a:p>
            <a:pPr lvl="1"/>
            <a:r>
              <a:rPr lang="en-US" dirty="0"/>
              <a:t>Alternatives are appearing in our product specific </a:t>
            </a:r>
            <a:r>
              <a:rPr lang="en-US" dirty="0" err="1"/>
              <a:t>guidances</a:t>
            </a:r>
            <a:r>
              <a:rPr lang="en-US" dirty="0"/>
              <a:t>, general guidance and being discussed in pre-ANDA meetings</a:t>
            </a:r>
          </a:p>
          <a:p>
            <a:pPr lvl="1"/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908EE6B-6932-4FFF-8511-9E705C1E5D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0200" y="6384926"/>
            <a:ext cx="3860800" cy="365125"/>
          </a:xfrm>
        </p:spPr>
        <p:txBody>
          <a:bodyPr/>
          <a:lstStyle/>
          <a:p>
            <a:pPr algn="l"/>
            <a:r>
              <a:rPr lang="en-US" b="1">
                <a:solidFill>
                  <a:schemeClr val="tx2">
                    <a:lumMod val="60000"/>
                    <a:lumOff val="40000"/>
                  </a:schemeClr>
                </a:solidFill>
                <a:latin typeface="Helvetica"/>
                <a:cs typeface="Helvetica"/>
              </a:rPr>
              <a:t>www.fda.gov</a:t>
            </a:r>
            <a:endParaRPr lang="en-US" b="1" dirty="0">
              <a:solidFill>
                <a:schemeClr val="tx2">
                  <a:lumMod val="60000"/>
                  <a:lumOff val="40000"/>
                </a:schemeClr>
              </a:solidFill>
              <a:latin typeface="Helvetica"/>
              <a:cs typeface="Helvetica"/>
            </a:endParaRPr>
          </a:p>
        </p:txBody>
      </p:sp>
    </p:spTree>
    <p:extLst>
      <p:ext uri="{BB962C8B-B14F-4D97-AF65-F5344CB8AC3E}">
        <p14:creationId xmlns:p14="http://schemas.microsoft.com/office/powerpoint/2010/main" val="141052956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2AD979-C254-4CBD-A9AD-6DEA6C28B4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Future Research for Complex Routes of Delivery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272683A-C39E-4A05-A9DF-9F86313DBEE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Still have work to do</a:t>
            </a:r>
          </a:p>
          <a:p>
            <a:pPr lvl="1"/>
            <a:r>
              <a:rPr lang="en-US" dirty="0"/>
              <a:t>Some alternatives are limited to very similar formulations</a:t>
            </a:r>
          </a:p>
          <a:p>
            <a:pPr lvl="1"/>
            <a:r>
              <a:rPr lang="en-US" dirty="0"/>
              <a:t>Details of implementation</a:t>
            </a:r>
          </a:p>
          <a:p>
            <a:pPr lvl="2"/>
            <a:r>
              <a:rPr lang="en-US" dirty="0"/>
              <a:t>Best analytical tools for specific classes of products</a:t>
            </a:r>
          </a:p>
          <a:p>
            <a:pPr lvl="2"/>
            <a:r>
              <a:rPr lang="en-US" dirty="0"/>
              <a:t>Appropriate acceptance limits for T to R comparisons (use Physiological Based Pharmacokinetic (PBPK) models)</a:t>
            </a:r>
          </a:p>
          <a:p>
            <a:pPr lvl="1"/>
            <a:r>
              <a:rPr lang="en-US" dirty="0"/>
              <a:t>We welcome comments to the docket about what is needed to efficiently and broadly implement these new approaches to bioequivalence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F2B9C70-3908-4892-A73C-01E0F81114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0200" y="6384926"/>
            <a:ext cx="3860800" cy="365125"/>
          </a:xfrm>
        </p:spPr>
        <p:txBody>
          <a:bodyPr/>
          <a:lstStyle/>
          <a:p>
            <a:pPr algn="l"/>
            <a:r>
              <a:rPr lang="en-US" b="1">
                <a:solidFill>
                  <a:schemeClr val="tx2">
                    <a:lumMod val="60000"/>
                    <a:lumOff val="40000"/>
                  </a:schemeClr>
                </a:solidFill>
                <a:latin typeface="Helvetica"/>
                <a:cs typeface="Helvetica"/>
              </a:rPr>
              <a:t>www.fda.gov</a:t>
            </a:r>
            <a:endParaRPr lang="en-US" b="1" dirty="0">
              <a:solidFill>
                <a:schemeClr val="tx2">
                  <a:lumMod val="60000"/>
                  <a:lumOff val="40000"/>
                </a:schemeClr>
              </a:solidFill>
              <a:latin typeface="Helvetica"/>
              <a:cs typeface="Helvetica"/>
            </a:endParaRPr>
          </a:p>
        </p:txBody>
      </p:sp>
    </p:spTree>
    <p:extLst>
      <p:ext uri="{BB962C8B-B14F-4D97-AF65-F5344CB8AC3E}">
        <p14:creationId xmlns:p14="http://schemas.microsoft.com/office/powerpoint/2010/main" val="68672350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32498895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l">
          <a:defRPr dirty="0" smtClean="0"/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6F6E052C45AA347BDA891859EAE4A8D" ma:contentTypeVersion="315" ma:contentTypeDescription="Create a new document." ma:contentTypeScope="" ma:versionID="efc2f386d3f3554b36a8f5a043e7f7bc">
  <xsd:schema xmlns:xsd="http://www.w3.org/2001/XMLSchema" xmlns:xs="http://www.w3.org/2001/XMLSchema" xmlns:p="http://schemas.microsoft.com/office/2006/metadata/properties" xmlns:ns1="321a4b8f-d2b1-4b4d-98c3-2fead79ad916" xmlns:ns3="c7584ff0-5ec4-42cb-a75f-efaec39edb37" xmlns:ns4="c593544c-8bc9-488a-9957-4d59a7b3d015" targetNamespace="http://schemas.microsoft.com/office/2006/metadata/properties" ma:root="true" ma:fieldsID="ab4d366518219abb3fe151a7c2b69204" ns1:_="" ns3:_="" ns4:_="">
    <xsd:import namespace="321a4b8f-d2b1-4b4d-98c3-2fead79ad916"/>
    <xsd:import namespace="c7584ff0-5ec4-42cb-a75f-efaec39edb37"/>
    <xsd:import namespace="c593544c-8bc9-488a-9957-4d59a7b3d015"/>
    <xsd:element name="properties">
      <xsd:complexType>
        <xsd:sequence>
          <xsd:element name="documentManagement">
            <xsd:complexType>
              <xsd:all>
                <xsd:element ref="ns1:Status" minOccurs="0"/>
                <xsd:element ref="ns1:Due_x0020_Date_x0020_and_x0020_Time" minOccurs="0"/>
                <xsd:element ref="ns3:Categories0" minOccurs="0"/>
                <xsd:element ref="ns1:Notes0" minOccurs="0"/>
                <xsd:element ref="ns1:Reviewed_x0020_By" minOccurs="0"/>
                <xsd:element ref="ns3:Co_x002d_Reviewer" minOccurs="0"/>
                <xsd:element ref="ns1:Cc" minOccurs="0"/>
                <xsd:element ref="ns1:Date_x0020_Submitted" minOccurs="0"/>
                <xsd:element ref="ns1:Current_x0020_Date" minOccurs="0"/>
                <xsd:element ref="ns4:_dlc_DocId" minOccurs="0"/>
                <xsd:element ref="ns4:_dlc_DocIdUrl" minOccurs="0"/>
                <xsd:element ref="ns4:_dlc_DocIdPersistId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21a4b8f-d2b1-4b4d-98c3-2fead79ad916" elementFormDefault="qualified">
    <xsd:import namespace="http://schemas.microsoft.com/office/2006/documentManagement/types"/>
    <xsd:import namespace="http://schemas.microsoft.com/office/infopath/2007/PartnerControls"/>
    <xsd:element name="Status" ma:index="0" nillable="true" ma:displayName="Status" ma:default="Pending" ma:format="Dropdown" ma:internalName="Status">
      <xsd:simpleType>
        <xsd:restriction base="dms:Choice">
          <xsd:enumeration value="Pending"/>
          <xsd:enumeration value="Cleared*"/>
        </xsd:restriction>
      </xsd:simpleType>
    </xsd:element>
    <xsd:element name="Due_x0020_Date_x0020_and_x0020_Time" ma:index="1" nillable="true" ma:displayName="Due Date and Time" ma:format="DateTime" ma:internalName="Due_x0020_Date_x0020_and_x0020_Time">
      <xsd:simpleType>
        <xsd:restriction base="dms:DateTime"/>
      </xsd:simpleType>
    </xsd:element>
    <xsd:element name="Notes0" ma:index="5" nillable="true" ma:displayName="Notes" ma:internalName="Notes0">
      <xsd:simpleType>
        <xsd:restriction base="dms:Note">
          <xsd:maxLength value="255"/>
        </xsd:restriction>
      </xsd:simpleType>
    </xsd:element>
    <xsd:element name="Reviewed_x0020_By" ma:index="6" nillable="true" ma:displayName="Assigned Reviewer" ma:list="UserInfo" ma:SharePointGroup="60" ma:internalName="Reviewed_x0020_By" ma:readOnly="false" ma:showField="ImnNam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Cc" ma:index="8" nillable="true" ma:displayName="Cc" ma:list="UserInfo" ma:SharePointGroup="58" ma:internalName="Cc" ma:readOnly="false" ma:showField="ImnNam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Date_x0020_Submitted" ma:index="9" nillable="true" ma:displayName="Date Submitted" ma:format="DateTime" ma:internalName="Date_x0020_Submitted">
      <xsd:simpleType>
        <xsd:restriction base="dms:DateTime"/>
      </xsd:simpleType>
    </xsd:element>
    <xsd:element name="Current_x0020_Date" ma:index="10" nillable="true" ma:displayName="Current Date" ma:default="[today]" ma:format="DateOnly" ma:internalName="Current_x0020_Date">
      <xsd:simpleType>
        <xsd:restriction base="dms:DateTim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7584ff0-5ec4-42cb-a75f-efaec39edb37" elementFormDefault="qualified">
    <xsd:import namespace="http://schemas.microsoft.com/office/2006/documentManagement/types"/>
    <xsd:import namespace="http://schemas.microsoft.com/office/infopath/2007/PartnerControls"/>
    <xsd:element name="Categories0" ma:index="4" nillable="true" ma:displayName="Categories" ma:internalName="Categories0" ma:requiredMultiChoice="true">
      <xsd:complexType>
        <xsd:complexContent>
          <xsd:extension base="dms:MultiChoice">
            <xsd:sequence>
              <xsd:element name="Value" maxOccurs="unbounded" minOccurs="0" nillable="true">
                <xsd:simpleType>
                  <xsd:restriction base="dms:Choice">
                    <xsd:enumeration value="Communications Plans, KMQAs"/>
                    <xsd:enumeration value="Email Announcements"/>
                    <xsd:enumeration value="Event Materials, Presentations"/>
                    <xsd:enumeration value="Feature Articles"/>
                    <xsd:enumeration value="Internal Communications"/>
                    <xsd:enumeration value="Media Relations"/>
                    <xsd:enumeration value="Miscellaneous Communications Materials"/>
                    <xsd:enumeration value="Social Media"/>
                    <xsd:enumeration value="Speeches, IO Materials"/>
                    <xsd:enumeration value="Talking Points"/>
                    <xsd:enumeration value="Web Pages"/>
                    <xsd:enumeration value="Webinar and Podcast Scripts"/>
                  </xsd:restriction>
                </xsd:simpleType>
              </xsd:element>
            </xsd:sequence>
          </xsd:extension>
        </xsd:complexContent>
      </xsd:complexType>
    </xsd:element>
    <xsd:element name="Co_x002d_Reviewer" ma:index="7" nillable="true" ma:displayName="Co-Reviewer" ma:list="UserInfo" ma:SharePointGroup="60" ma:internalName="Co_x002d_Reviewer" ma:readOnly="false" ma:showField="ImnNam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593544c-8bc9-488a-9957-4d59a7b3d015" elementFormDefault="qualified">
    <xsd:import namespace="http://schemas.microsoft.com/office/2006/documentManagement/types"/>
    <xsd:import namespace="http://schemas.microsoft.com/office/infopath/2007/PartnerControls"/>
    <xsd:element name="_dlc_DocId" ma:index="13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14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5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20" ma:displayName="Content Type"/>
        <xsd:element ref="dc:title" minOccurs="0" maxOccurs="1" ma:index="3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Notes0 xmlns="321a4b8f-d2b1-4b4d-98c3-2fead79ad916">For May 4 2020 GDUFA Science Day</Notes0>
    <Current_x0020_Date xmlns="321a4b8f-d2b1-4b4d-98c3-2fead79ad916">2020-04-14T04:00:00+00:00</Current_x0020_Date>
    <Due_x0020_Date_x0020_and_x0020_Time xmlns="321a4b8f-d2b1-4b4d-98c3-2fead79ad916">2020-04-15T04:00:00+00:00</Due_x0020_Date_x0020_and_x0020_Time>
    <Reviewed_x0020_By xmlns="321a4b8f-d2b1-4b4d-98c3-2fead79ad916">
      <UserInfo>
        <DisplayName>FDA\jordana.ogrady</DisplayName>
        <AccountId>13</AccountId>
        <AccountType/>
      </UserInfo>
      <UserInfo>
        <DisplayName>FDA\kathryn.amatrudo</DisplayName>
        <AccountId>14</AccountId>
        <AccountType/>
      </UserInfo>
    </Reviewed_x0020_By>
    <Status xmlns="321a4b8f-d2b1-4b4d-98c3-2fead79ad916">Pending</Status>
    <Categories0 xmlns="c7584ff0-5ec4-42cb-a75f-efaec39edb37">
      <Value>Event Materials, Presentations</Value>
    </Categories0>
    <Cc xmlns="321a4b8f-d2b1-4b4d-98c3-2fead79ad916">
      <UserInfo>
        <DisplayName/>
        <AccountId xsi:nil="true"/>
        <AccountType/>
      </UserInfo>
    </Cc>
    <Date_x0020_Submitted xmlns="321a4b8f-d2b1-4b4d-98c3-2fead79ad916">2020-04-14T10:41:00+00:00</Date_x0020_Submitted>
    <Co_x002d_Reviewer xmlns="c7584ff0-5ec4-42cb-a75f-efaec39edb37">
      <UserInfo>
        <DisplayName/>
        <AccountId xsi:nil="true"/>
        <AccountType/>
      </UserInfo>
    </Co_x002d_Reviewer>
    <_dlc_DocId xmlns="c593544c-8bc9-488a-9957-4d59a7b3d015">VSAC4ARKPUY4-1162481157-46</_dlc_DocId>
    <_dlc_DocIdUrl xmlns="c593544c-8bc9-488a-9957-4d59a7b3d015">
      <Url>http://sharepoint.fda.gov/orgs/CDER-OGD-CS/CommunicationsDocumentsForReview/Library/_layouts/DocIdRedir.aspx?ID=VSAC4ARKPUY4-1162481157-46</Url>
      <Description>VSAC4ARKPUY4-1162481157-46</Description>
    </_dlc_DocIdUrl>
  </documentManagement>
</p:properties>
</file>

<file path=customXml/item4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Assembly>Microsoft.Office.DocumentManagement, Version=14.0.0.0, Culture=neutral, PublicKeyToken=71e9bce111e9429c</Assembly>
    <Class>Microsoft.Office.DocumentManagement.Internal.DocIdHandler</Class>
    <Data/>
    <Filter/>
  </Receiver>
</spe:Receivers>
</file>

<file path=customXml/itemProps1.xml><?xml version="1.0" encoding="utf-8"?>
<ds:datastoreItem xmlns:ds="http://schemas.openxmlformats.org/officeDocument/2006/customXml" ds:itemID="{10A0E213-FD21-414D-B72E-F9A81D15FAA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321a4b8f-d2b1-4b4d-98c3-2fead79ad916"/>
    <ds:schemaRef ds:uri="c7584ff0-5ec4-42cb-a75f-efaec39edb37"/>
    <ds:schemaRef ds:uri="c593544c-8bc9-488a-9957-4d59a7b3d01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04377798-11CD-4931-80DD-8CC239D8D66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8DFA32C1-BBC1-41E9-A718-7DFA9C32C2D7}">
  <ds:schemaRefs>
    <ds:schemaRef ds:uri="c7584ff0-5ec4-42cb-a75f-efaec39edb37"/>
    <ds:schemaRef ds:uri="http://purl.org/dc/dcmitype/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schemas.microsoft.com/office/2006/documentManagement/types"/>
    <ds:schemaRef ds:uri="c593544c-8bc9-488a-9957-4d59a7b3d015"/>
    <ds:schemaRef ds:uri="http://purl.org/dc/terms/"/>
    <ds:schemaRef ds:uri="http://schemas.openxmlformats.org/package/2006/metadata/core-properties"/>
    <ds:schemaRef ds:uri="321a4b8f-d2b1-4b4d-98c3-2fead79ad916"/>
    <ds:schemaRef ds:uri="http://www.w3.org/XML/1998/namespace"/>
  </ds:schemaRefs>
</ds:datastoreItem>
</file>

<file path=customXml/itemProps4.xml><?xml version="1.0" encoding="utf-8"?>
<ds:datastoreItem xmlns:ds="http://schemas.openxmlformats.org/officeDocument/2006/customXml" ds:itemID="{5428BADF-14BF-4D4B-B2AE-063DE963B6B6}">
  <ds:schemaRefs>
    <ds:schemaRef ds:uri="http://schemas.microsoft.com/sharepoint/event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16957</TotalTime>
  <Words>456</Words>
  <Application>Microsoft Office PowerPoint</Application>
  <PresentationFormat>Widescreen</PresentationFormat>
  <Paragraphs>59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Arial</vt:lpstr>
      <vt:lpstr>Calibri</vt:lpstr>
      <vt:lpstr>Helvetica</vt:lpstr>
      <vt:lpstr>1_Office Theme</vt:lpstr>
      <vt:lpstr>Workshop Introduction</vt:lpstr>
      <vt:lpstr>Impact of Generic Drug User Fee  Amendments (GDUFA) Research</vt:lpstr>
      <vt:lpstr>Goals for the Workshop</vt:lpstr>
      <vt:lpstr>Format</vt:lpstr>
      <vt:lpstr>Update on our Priorities</vt:lpstr>
      <vt:lpstr>Priorities for Complex Routes of Delivery</vt:lpstr>
      <vt:lpstr>Priorities for Complex Routes of Delivery</vt:lpstr>
      <vt:lpstr>Future Research for Complex Routes of Delivery</vt:lpstr>
      <vt:lpstr>PowerPoint Presentation</vt:lpstr>
    </vt:vector>
  </TitlesOfParts>
  <Company>US FDA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Workshop Introduction</dc:title>
  <dc:creator>Rogstad, Sarah *</dc:creator>
  <cp:lastModifiedBy>Smalls, Fallon</cp:lastModifiedBy>
  <cp:revision>376</cp:revision>
  <dcterms:created xsi:type="dcterms:W3CDTF">2017-08-31T18:20:54Z</dcterms:created>
  <dcterms:modified xsi:type="dcterms:W3CDTF">2020-04-21T12:35:21Z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0x01010006F6E052C45AA347BDA891859EAE4A8D</vt:lpwstr>
  </property>
  <property fmtid="{D5CDD505-2E9C-101B-9397-08002B2CF9AE}" pid="3" name="_dlc_DocIdItemGuid">
    <vt:lpwstr>ef8a6aa4-6ba0-488d-8942-a7b9f089f6c9</vt:lpwstr>
  </property>
</Properties>
</file>