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fntdata" ContentType="application/x-fontdata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2" r:id="rId4"/>
    <p:sldId id="264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Gill Sans" panose="020B0604020202020204" charset="0"/>
      <p:regular r:id="rId11"/>
      <p:bold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99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jbsJugaZNQws1YKHgZPZa3Tiv29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244" y="40"/>
      </p:cViewPr>
      <p:guideLst>
        <p:guide orient="horz" pos="19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CB7E2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DA-412F-AB53-A4B491600F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8CA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DA-412F-AB53-A4B491600F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DA-412F-AB53-A4B491600F6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-793223664"/>
        <c:axId val="-793120224"/>
      </c:barChart>
      <c:catAx>
        <c:axId val="-7932236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793120224"/>
        <c:crosses val="autoZero"/>
        <c:auto val="1"/>
        <c:lblAlgn val="ctr"/>
        <c:lblOffset val="100"/>
        <c:noMultiLvlLbl val="0"/>
      </c:catAx>
      <c:valAx>
        <c:axId val="-793120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79322366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47" name="Google Shape;14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Page_FULL with Title Line">
  <p:cSld name="Content Page_FULL with Title Lin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2"/>
          <p:cNvSpPr txBox="1">
            <a:spLocks noGrp="1"/>
          </p:cNvSpPr>
          <p:nvPr>
            <p:ph type="body" idx="1"/>
          </p:nvPr>
        </p:nvSpPr>
        <p:spPr>
          <a:xfrm>
            <a:off x="226141" y="1092528"/>
            <a:ext cx="10550014" cy="5431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Font typeface="Twentieth Century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title"/>
          </p:nvPr>
        </p:nvSpPr>
        <p:spPr>
          <a:xfrm>
            <a:off x="235972" y="334382"/>
            <a:ext cx="10540183" cy="650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5000"/>
              <a:buFont typeface="Twentieth Century"/>
              <a:buNone/>
              <a:defRPr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1" name="Google Shape;21;p12"/>
          <p:cNvCxnSpPr/>
          <p:nvPr/>
        </p:nvCxnSpPr>
        <p:spPr>
          <a:xfrm>
            <a:off x="382128" y="984948"/>
            <a:ext cx="8639175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 txBox="1"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1"/>
          <p:cNvSpPr>
            <a:spLocks noGrp="1"/>
          </p:cNvSpPr>
          <p:nvPr>
            <p:ph type="pic" idx="2"/>
          </p:nvPr>
        </p:nvSpPr>
        <p:spPr>
          <a:xfrm>
            <a:off x="0" y="-1"/>
            <a:ext cx="12188952" cy="4572000"/>
          </a:xfrm>
          <a:prstGeom prst="rect">
            <a:avLst/>
          </a:prstGeom>
          <a:solidFill>
            <a:srgbClr val="76CEEF"/>
          </a:solidFill>
          <a:ln>
            <a:noFill/>
          </a:ln>
        </p:spPr>
      </p:sp>
      <p:sp>
        <p:nvSpPr>
          <p:cNvPr id="81" name="Google Shape;81;p21"/>
          <p:cNvSpPr txBox="1">
            <a:spLocks noGrp="1"/>
          </p:cNvSpPr>
          <p:nvPr>
            <p:ph type="body" idx="1"/>
          </p:nvPr>
        </p:nvSpPr>
        <p:spPr>
          <a:xfrm>
            <a:off x="8610600" y="4960138"/>
            <a:ext cx="3200400" cy="1463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C0C0C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dt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ft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sldNum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85" name="Google Shape;85;p21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body" idx="1"/>
          </p:nvPr>
        </p:nvSpPr>
        <p:spPr>
          <a:xfrm rot="5400000">
            <a:off x="3872485" y="-562356"/>
            <a:ext cx="4023360" cy="9720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dt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2"/>
          <p:cNvSpPr txBox="1">
            <a:spLocks noGrp="1"/>
          </p:cNvSpPr>
          <p:nvPr>
            <p:ph type="ft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2"/>
          <p:cNvSpPr txBox="1">
            <a:spLocks noGrp="1"/>
          </p:cNvSpPr>
          <p:nvPr>
            <p:ph type="sldNum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 txBox="1">
            <a:spLocks noGrp="1"/>
          </p:cNvSpPr>
          <p:nvPr>
            <p:ph type="title"/>
          </p:nvPr>
        </p:nvSpPr>
        <p:spPr>
          <a:xfrm rot="5400000">
            <a:off x="7334251" y="2152650"/>
            <a:ext cx="54102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91425" rIns="45700" bIns="91425" anchor="ctr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3"/>
          <p:cNvSpPr txBox="1">
            <a:spLocks noGrp="1"/>
          </p:cNvSpPr>
          <p:nvPr>
            <p:ph type="body" idx="1"/>
          </p:nvPr>
        </p:nvSpPr>
        <p:spPr>
          <a:xfrm rot="5400000">
            <a:off x="2076451" y="-323850"/>
            <a:ext cx="5410200" cy="758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>
            <a:endParaRPr/>
          </a:p>
        </p:txBody>
      </p:sp>
      <p:sp>
        <p:nvSpPr>
          <p:cNvPr id="95" name="Google Shape;95;p23"/>
          <p:cNvSpPr txBox="1">
            <a:spLocks noGrp="1"/>
          </p:cNvSpPr>
          <p:nvPr>
            <p:ph type="dt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3"/>
          <p:cNvSpPr txBox="1">
            <a:spLocks noGrp="1"/>
          </p:cNvSpPr>
          <p:nvPr>
            <p:ph type="ft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sldNum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98" name="Google Shape;98;p23"/>
          <p:cNvCxnSpPr/>
          <p:nvPr/>
        </p:nvCxnSpPr>
        <p:spPr>
          <a:xfrm rot="10800000">
            <a:off x="10058400" y="59263"/>
            <a:ext cx="0" cy="9144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214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4"/>
          <p:cNvSpPr txBox="1">
            <a:spLocks noGrp="1"/>
          </p:cNvSpPr>
          <p:nvPr>
            <p:ph type="subTitle" idx="1"/>
          </p:nvPr>
        </p:nvSpPr>
        <p:spPr>
          <a:xfrm>
            <a:off x="359835" y="4216078"/>
            <a:ext cx="7564965" cy="1923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>
                <a:solidFill>
                  <a:schemeClr val="accent6"/>
                </a:solidFill>
              </a:defRPr>
            </a:lvl1pPr>
            <a:lvl2pPr lvl="1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nt Page_FULL  No Line">
  <p:cSld name="1_Content Page_FULL  No Line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5"/>
          <p:cNvSpPr txBox="1">
            <a:spLocks noGrp="1"/>
          </p:cNvSpPr>
          <p:nvPr>
            <p:ph type="body" idx="1"/>
          </p:nvPr>
        </p:nvSpPr>
        <p:spPr>
          <a:xfrm>
            <a:off x="226141" y="1092528"/>
            <a:ext cx="10550014" cy="5431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Font typeface="Twentieth Century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>
            <a:endParaRPr/>
          </a:p>
        </p:txBody>
      </p:sp>
      <p:sp>
        <p:nvSpPr>
          <p:cNvPr id="104" name="Google Shape;104;p25"/>
          <p:cNvSpPr txBox="1">
            <a:spLocks noGrp="1"/>
          </p:cNvSpPr>
          <p:nvPr>
            <p:ph type="title"/>
          </p:nvPr>
        </p:nvSpPr>
        <p:spPr>
          <a:xfrm>
            <a:off x="235972" y="334382"/>
            <a:ext cx="10540183" cy="650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5000"/>
              <a:buFont typeface="Twentieth Century"/>
              <a:buNone/>
              <a:defRPr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  Content Page_2 COLUMN">
  <p:cSld name="  Content Page_2 COLUMN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6"/>
          <p:cNvSpPr txBox="1">
            <a:spLocks noGrp="1"/>
          </p:cNvSpPr>
          <p:nvPr>
            <p:ph type="body" idx="1"/>
          </p:nvPr>
        </p:nvSpPr>
        <p:spPr>
          <a:xfrm>
            <a:off x="255638" y="1104406"/>
            <a:ext cx="5299588" cy="5419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Font typeface="Twentieth Century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>
            <a:endParaRPr/>
          </a:p>
        </p:txBody>
      </p:sp>
      <p:sp>
        <p:nvSpPr>
          <p:cNvPr id="107" name="Google Shape;107;p26"/>
          <p:cNvSpPr txBox="1">
            <a:spLocks noGrp="1"/>
          </p:cNvSpPr>
          <p:nvPr>
            <p:ph type="body" idx="2"/>
          </p:nvPr>
        </p:nvSpPr>
        <p:spPr>
          <a:xfrm>
            <a:off x="5663381" y="1104406"/>
            <a:ext cx="5152105" cy="5419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Font typeface="Twentieth Century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>
            <a:endParaRPr/>
          </a:p>
        </p:txBody>
      </p:sp>
      <p:sp>
        <p:nvSpPr>
          <p:cNvPr id="108" name="Google Shape;108;p26"/>
          <p:cNvSpPr txBox="1">
            <a:spLocks noGrp="1"/>
          </p:cNvSpPr>
          <p:nvPr>
            <p:ph type="title"/>
          </p:nvPr>
        </p:nvSpPr>
        <p:spPr>
          <a:xfrm>
            <a:off x="245806" y="334382"/>
            <a:ext cx="10550013" cy="650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5000"/>
              <a:buFont typeface="Twentieth Century"/>
              <a:buNone/>
              <a:defRPr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Page_CHART">
  <p:cSld name="Content Page_CHAR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7"/>
          <p:cNvSpPr txBox="1">
            <a:spLocks noGrp="1"/>
          </p:cNvSpPr>
          <p:nvPr>
            <p:ph type="body" idx="1"/>
          </p:nvPr>
        </p:nvSpPr>
        <p:spPr>
          <a:xfrm>
            <a:off x="323272" y="1104405"/>
            <a:ext cx="7102812" cy="1732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330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600"/>
              <a:buChar char=" "/>
              <a:defRPr sz="1600"/>
            </a:lvl1pPr>
            <a:lvl2pPr marL="914400" lvl="1" indent="-3302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🢝"/>
              <a:defRPr sz="1600"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>
            <a:endParaRPr/>
          </a:p>
        </p:txBody>
      </p:sp>
      <p:graphicFrame>
        <p:nvGraphicFramePr>
          <p:cNvPr id="111" name="Google Shape;111;p27"/>
          <p:cNvGraphicFramePr/>
          <p:nvPr/>
        </p:nvGraphicFramePr>
        <p:xfrm>
          <a:off x="1637615" y="3075041"/>
          <a:ext cx="67056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2" name="Google Shape;112;p27"/>
          <p:cNvSpPr txBox="1">
            <a:spLocks noGrp="1"/>
          </p:cNvSpPr>
          <p:nvPr>
            <p:ph type="title"/>
          </p:nvPr>
        </p:nvSpPr>
        <p:spPr>
          <a:xfrm>
            <a:off x="323272" y="334382"/>
            <a:ext cx="10492211" cy="650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5000"/>
              <a:buFont typeface="Twentieth Century"/>
              <a:buNone/>
              <a:defRPr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dt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ft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sldNum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4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rgbClr val="1482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14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 extrusionOk="0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4"/>
          <p:cNvSpPr txBox="1"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C0C0C"/>
                </a:solidFill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dt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ft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sldNum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4" name="Google Shape;34;p14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w="19050" cap="flat" cmpd="sng">
            <a:solidFill>
              <a:srgbClr val="1482AB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5"/>
          <p:cNvSpPr txBox="1"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dt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ft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5"/>
          <p:cNvSpPr txBox="1">
            <a:spLocks noGrp="1"/>
          </p:cNvSpPr>
          <p:nvPr>
            <p:ph type="sldNum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6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rgbClr val="1D9A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16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 extrusionOk="0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  <a:defRPr sz="50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C0C0C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dt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ft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sldNum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9" name="Google Shape;49;p16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w="19050" cap="flat" cmpd="sng">
            <a:solidFill>
              <a:srgbClr val="1482AB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7"/>
          <p:cNvSpPr txBox="1"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body" idx="1"/>
          </p:nvPr>
        </p:nvSpPr>
        <p:spPr>
          <a:xfrm>
            <a:off x="1024127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body" idx="2"/>
          </p:nvPr>
        </p:nvSpPr>
        <p:spPr>
          <a:xfrm>
            <a:off x="5989320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>
            <a:endParaRPr/>
          </a:p>
        </p:txBody>
      </p:sp>
      <p:sp>
        <p:nvSpPr>
          <p:cNvPr id="54" name="Google Shape;54;p17"/>
          <p:cNvSpPr txBox="1">
            <a:spLocks noGrp="1"/>
          </p:cNvSpPr>
          <p:nvPr>
            <p:ph type="dt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7"/>
          <p:cNvSpPr txBox="1">
            <a:spLocks noGrp="1"/>
          </p:cNvSpPr>
          <p:nvPr>
            <p:ph type="ft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7"/>
          <p:cNvSpPr txBox="1">
            <a:spLocks noGrp="1"/>
          </p:cNvSpPr>
          <p:nvPr>
            <p:ph type="sldNum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8"/>
          <p:cNvSpPr txBox="1"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45700" rIns="137150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 b="0" cap="none">
                <a:solidFill>
                  <a:schemeClr val="accen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body" idx="2"/>
          </p:nvPr>
        </p:nvSpPr>
        <p:spPr>
          <a:xfrm>
            <a:off x="1024128" y="2967788"/>
            <a:ext cx="4754880" cy="33415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>
            <a:endParaRPr/>
          </a:p>
        </p:txBody>
      </p:sp>
      <p:sp>
        <p:nvSpPr>
          <p:cNvPr id="61" name="Google Shape;61;p18"/>
          <p:cNvSpPr txBox="1">
            <a:spLocks noGrp="1"/>
          </p:cNvSpPr>
          <p:nvPr>
            <p:ph type="body" idx="3"/>
          </p:nvPr>
        </p:nvSpPr>
        <p:spPr>
          <a:xfrm>
            <a:off x="5990888" y="2179636"/>
            <a:ext cx="4754880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45700" rIns="137150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 b="0" cap="none">
                <a:solidFill>
                  <a:schemeClr val="accen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2" name="Google Shape;62;p18"/>
          <p:cNvSpPr txBox="1">
            <a:spLocks noGrp="1"/>
          </p:cNvSpPr>
          <p:nvPr>
            <p:ph type="body" idx="4"/>
          </p:nvPr>
        </p:nvSpPr>
        <p:spPr>
          <a:xfrm>
            <a:off x="5990888" y="2967788"/>
            <a:ext cx="4754880" cy="33415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>
            <a:endParaRPr/>
          </a:p>
        </p:txBody>
      </p:sp>
      <p:sp>
        <p:nvSpPr>
          <p:cNvPr id="63" name="Google Shape;63;p18"/>
          <p:cNvSpPr txBox="1">
            <a:spLocks noGrp="1"/>
          </p:cNvSpPr>
          <p:nvPr>
            <p:ph type="dt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8"/>
          <p:cNvSpPr txBox="1">
            <a:spLocks noGrp="1"/>
          </p:cNvSpPr>
          <p:nvPr>
            <p:ph type="ft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8"/>
          <p:cNvSpPr txBox="1">
            <a:spLocks noGrp="1"/>
          </p:cNvSpPr>
          <p:nvPr>
            <p:ph type="sldNum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9"/>
          <p:cNvSpPr txBox="1"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9"/>
          <p:cNvSpPr txBox="1">
            <a:spLocks noGrp="1"/>
          </p:cNvSpPr>
          <p:nvPr>
            <p:ph type="dt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9"/>
          <p:cNvSpPr txBox="1">
            <a:spLocks noGrp="1"/>
          </p:cNvSpPr>
          <p:nvPr>
            <p:ph type="ft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9"/>
          <p:cNvSpPr txBox="1">
            <a:spLocks noGrp="1"/>
          </p:cNvSpPr>
          <p:nvPr>
            <p:ph type="sldNum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0"/>
          <p:cNvSpPr txBox="1"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Twentieth Century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0"/>
          <p:cNvSpPr txBox="1">
            <a:spLocks noGrp="1"/>
          </p:cNvSpPr>
          <p:nvPr>
            <p:ph type="body" idx="1"/>
          </p:nvPr>
        </p:nvSpPr>
        <p:spPr>
          <a:xfrm>
            <a:off x="5715000" y="822960"/>
            <a:ext cx="5678424" cy="5184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Char char=" 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🢝"/>
              <a:defRPr sz="2000"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Char char="🢝"/>
              <a:defRPr sz="1600"/>
            </a:lvl9pPr>
          </a:lstStyle>
          <a:p>
            <a:endParaRPr/>
          </a:p>
        </p:txBody>
      </p:sp>
      <p:sp>
        <p:nvSpPr>
          <p:cNvPr id="74" name="Google Shape;74;p20"/>
          <p:cNvSpPr txBox="1">
            <a:spLocks noGrp="1"/>
          </p:cNvSpPr>
          <p:nvPr>
            <p:ph type="body" idx="2"/>
          </p:nvPr>
        </p:nvSpPr>
        <p:spPr>
          <a:xfrm>
            <a:off x="1024128" y="2257506"/>
            <a:ext cx="4389120" cy="3762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20"/>
          <p:cNvSpPr txBox="1">
            <a:spLocks noGrp="1"/>
          </p:cNvSpPr>
          <p:nvPr>
            <p:ph type="dt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ft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sldNum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  <a:defRPr sz="5000" b="0" i="0" u="none" strike="noStrike" cap="non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Twentieth Century"/>
              <a:buChar char=" "/>
              <a:defRPr sz="22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🢝"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dt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ft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sldNum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0" marR="0" lvl="1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0" marR="0" lvl="2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0" marR="0" lvl="3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0" marR="0" lvl="4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0" marR="0" lvl="5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0" marR="0" lvl="6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0" marR="0" lvl="7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0" marR="0" lvl="8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5" name="Google Shape;15;p11"/>
          <p:cNvCxnSpPr/>
          <p:nvPr/>
        </p:nvCxnSpPr>
        <p:spPr>
          <a:xfrm rot="10800000">
            <a:off x="762000" y="826324"/>
            <a:ext cx="0" cy="9144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6" name="Google Shape;16;p11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1"/>
          <p:cNvSpPr txBox="1"/>
          <p:nvPr/>
        </p:nvSpPr>
        <p:spPr>
          <a:xfrm>
            <a:off x="11159612" y="6449961"/>
            <a:ext cx="875072" cy="248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3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canresearch.org" TargetMode="External"/><Relationship Id="rId5" Type="http://schemas.openxmlformats.org/officeDocument/2006/relationships/hyperlink" Target="mailto:amyohmer@icanresearch.org" TargetMode="External"/><Relationship Id="rId10" Type="http://schemas.openxmlformats.org/officeDocument/2006/relationships/image" Target="../media/image8.png"/><Relationship Id="rId4" Type="http://schemas.openxmlformats.org/officeDocument/2006/relationships/image" Target="../media/image4.jp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jp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G"/><Relationship Id="rId5" Type="http://schemas.openxmlformats.org/officeDocument/2006/relationships/hyperlink" Target="http://www.icanresearch.org/" TargetMode="External"/><Relationship Id="rId4" Type="http://schemas.openxmlformats.org/officeDocument/2006/relationships/hyperlink" Target="mailto:AmyOhmer@iCANResearch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1"/>
          <p:cNvPicPr preferRelativeResize="0"/>
          <p:nvPr/>
        </p:nvPicPr>
        <p:blipFill rotWithShape="1">
          <a:blip r:embed="rId3">
            <a:alphaModFix/>
          </a:blip>
          <a:srcRect l="15896" r="8868"/>
          <a:stretch/>
        </p:blipFill>
        <p:spPr>
          <a:xfrm>
            <a:off x="-57807" y="0"/>
            <a:ext cx="12307614" cy="7077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176419" y="1976598"/>
            <a:ext cx="3639000" cy="288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"/>
          <p:cNvSpPr txBox="1">
            <a:spLocks noGrp="1"/>
          </p:cNvSpPr>
          <p:nvPr>
            <p:ph type="title"/>
          </p:nvPr>
        </p:nvSpPr>
        <p:spPr>
          <a:xfrm>
            <a:off x="114" y="816887"/>
            <a:ext cx="12307500" cy="6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Twentieth Century"/>
              <a:buNone/>
            </a:pPr>
            <a:r>
              <a:rPr lang="en-US" b="1" dirty="0">
                <a:solidFill>
                  <a:srgbClr val="002060"/>
                </a:solidFill>
              </a:rPr>
              <a:t>International Children’s Advisory Network</a:t>
            </a:r>
            <a:r>
              <a:rPr lang="en-US" dirty="0">
                <a:solidFill>
                  <a:srgbClr val="002060"/>
                </a:solidFill>
              </a:rPr>
              <a:t>  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121" name="Google Shape;121;p1"/>
          <p:cNvSpPr txBox="1"/>
          <p:nvPr/>
        </p:nvSpPr>
        <p:spPr>
          <a:xfrm>
            <a:off x="127701" y="5143964"/>
            <a:ext cx="3799200" cy="13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Amy Ohmer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Director, </a:t>
            </a:r>
            <a:r>
              <a:rPr lang="en-US" sz="2400" b="0" i="0" u="none" strike="noStrike" cap="none" dirty="0" err="1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iCAN</a:t>
            </a:r>
            <a:endParaRPr sz="2400" b="0" i="0" u="none" strike="noStrike" cap="none" dirty="0">
              <a:solidFill>
                <a:srgbClr val="002060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sng" strike="noStrike" cap="none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amyohmer@icanresearch.org</a:t>
            </a:r>
            <a:endParaRPr sz="1800" b="1" i="0" u="none" strike="noStrike" cap="none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www.icanresearch.org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endParaRPr sz="18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122" name="Google Shape;122;p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7267" y="7374928"/>
            <a:ext cx="814218" cy="4948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" descr="A group of people posing for a photo&#10;&#10;Description automatically generated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913548" y="1976599"/>
            <a:ext cx="4021524" cy="2885399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"/>
          <p:cNvSpPr txBox="1"/>
          <p:nvPr/>
        </p:nvSpPr>
        <p:spPr>
          <a:xfrm>
            <a:off x="8165806" y="1945032"/>
            <a:ext cx="3849776" cy="2923837"/>
          </a:xfrm>
          <a:prstGeom prst="rect">
            <a:avLst/>
          </a:prstGeom>
          <a:solidFill>
            <a:srgbClr val="F2F2F2">
              <a:alpha val="45882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rgbClr val="002060"/>
                </a:solidFill>
                <a:latin typeface="Gill Sans"/>
                <a:ea typeface="Gill Sans"/>
                <a:cs typeface="Gill Sans"/>
                <a:sym typeface="Gill Sans"/>
              </a:rPr>
              <a:t>The iCAN Mission:  </a:t>
            </a:r>
            <a:endParaRPr sz="2000" dirty="0"/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US" sz="800" b="0" i="0" u="none" strike="noStrike" cap="none" dirty="0">
              <a:solidFill>
                <a:srgbClr val="002060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2060"/>
                </a:solidFill>
                <a:latin typeface="Calibri" panose="020F0502020204030204" pitchFamily="34" charset="0"/>
                <a:ea typeface="Gill Sans"/>
                <a:cs typeface="Calibri" panose="020F0502020204030204" pitchFamily="34" charset="0"/>
                <a:sym typeface="Gill Sans"/>
              </a:rPr>
              <a:t>To foster greater global understanding</a:t>
            </a: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ea typeface="Gill Sans"/>
                <a:cs typeface="Calibri" panose="020F0502020204030204" pitchFamily="34" charset="0"/>
                <a:sym typeface="Gill Sans"/>
              </a:rPr>
              <a:t> </a:t>
            </a:r>
            <a:r>
              <a:rPr lang="en-US" sz="2000" b="0" i="0" u="none" strike="noStrike" cap="none" dirty="0">
                <a:solidFill>
                  <a:srgbClr val="002060"/>
                </a:solidFill>
                <a:latin typeface="Calibri" panose="020F0502020204030204" pitchFamily="34" charset="0"/>
                <a:ea typeface="Gill Sans"/>
                <a:cs typeface="Calibri" panose="020F0502020204030204" pitchFamily="34" charset="0"/>
                <a:sym typeface="Gill Sans"/>
              </a:rPr>
              <a:t>about the importance of the pediatric patient and caregiver voice</a:t>
            </a: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ea typeface="Gill Sans"/>
                <a:cs typeface="Calibri" panose="020F0502020204030204" pitchFamily="34" charset="0"/>
                <a:sym typeface="Gill Sans"/>
              </a:rPr>
              <a:t> </a:t>
            </a:r>
            <a:r>
              <a:rPr lang="en-US" sz="2000" b="0" i="0" u="none" strike="noStrike" cap="none" dirty="0">
                <a:solidFill>
                  <a:srgbClr val="002060"/>
                </a:solidFill>
                <a:latin typeface="Calibri" panose="020F0502020204030204" pitchFamily="34" charset="0"/>
                <a:ea typeface="Gill Sans"/>
                <a:cs typeface="Calibri" panose="020F0502020204030204" pitchFamily="34" charset="0"/>
                <a:sym typeface="Gill Sans"/>
              </a:rPr>
              <a:t>in healthcare, clinical trials, and research. 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US" sz="800" b="0" i="0" u="none" strike="noStrike" cap="none" dirty="0">
              <a:solidFill>
                <a:srgbClr val="002060"/>
              </a:solidFill>
              <a:latin typeface="Calibri" panose="020F0502020204030204" pitchFamily="34" charset="0"/>
              <a:ea typeface="Gill Sans"/>
              <a:cs typeface="Calibri" panose="020F0502020204030204" pitchFamily="34" charset="0"/>
              <a:sym typeface="Gill Sans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Gill Sans"/>
              </a:rPr>
              <a:t>Nothing about kids, without the voice of kids.</a:t>
            </a:r>
            <a:endParaRPr sz="20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00" b="1" i="0" u="none" strike="noStrike" cap="none" dirty="0">
              <a:solidFill>
                <a:srgbClr val="00206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25" name="Google Shape;125;p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168400" y="5275908"/>
            <a:ext cx="1855199" cy="114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0BD54C5E-6A92-4B93-9B8F-E6167FDDF02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12942" y="5105320"/>
            <a:ext cx="1484202" cy="14842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5"/>
          <p:cNvPicPr preferRelativeResize="0"/>
          <p:nvPr/>
        </p:nvPicPr>
        <p:blipFill rotWithShape="1">
          <a:blip r:embed="rId3">
            <a:alphaModFix/>
          </a:blip>
          <a:srcRect l="15896" r="8868"/>
          <a:stretch/>
        </p:blipFill>
        <p:spPr>
          <a:xfrm>
            <a:off x="0" y="1"/>
            <a:ext cx="1226557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5"/>
          <p:cNvSpPr txBox="1"/>
          <p:nvPr/>
        </p:nvSpPr>
        <p:spPr>
          <a:xfrm>
            <a:off x="254203" y="861236"/>
            <a:ext cx="6488120" cy="5550585"/>
          </a:xfrm>
          <a:prstGeom prst="rect">
            <a:avLst/>
          </a:prstGeom>
          <a:solidFill>
            <a:srgbClr val="FFFFFF">
              <a:alpha val="60392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endParaRPr lang="en-US" sz="20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en-US" sz="2000" b="1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iCAN supports multiple channels of inclusion for children, young people, and parents.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Focus Groups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Speaking Opportunities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Surveys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Creative Communication (art, stories, and their own ideas)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solidFill>
                <a:srgbClr val="002060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b="1" dirty="0">
              <a:solidFill>
                <a:srgbClr val="002060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R="0" lvl="0" rtl="0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Past Projects Include:</a:t>
            </a:r>
            <a:endParaRPr sz="2000" b="1" dirty="0">
              <a:solidFill>
                <a:srgbClr val="002060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457200" lvl="8" indent="-355600">
              <a:buClr>
                <a:srgbClr val="002060"/>
              </a:buClr>
              <a:buSzPts val="2000"/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Medical Device User Fee Amendments (MDUFA V)</a:t>
            </a:r>
            <a:endParaRPr lang="en-US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8" indent="-355600">
              <a:buClr>
                <a:srgbClr val="002060"/>
              </a:buClr>
              <a:buSzPts val="2000"/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Patient Caregiver Connection Partner (PCC)</a:t>
            </a:r>
            <a:endParaRPr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8" indent="-355600">
              <a:buClr>
                <a:srgbClr val="002060"/>
              </a:buClr>
              <a:buSzPts val="2000"/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Supporting The Future of Rare Disease, Town Hall, Rare Disease Day</a:t>
            </a:r>
            <a:endParaRPr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8" indent="-355600">
              <a:buClr>
                <a:srgbClr val="002060"/>
              </a:buClr>
              <a:buSzPts val="2000"/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The Evolving Role of AI in Radiological Imaging</a:t>
            </a:r>
            <a:endParaRPr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8" indent="-355600">
              <a:buClr>
                <a:srgbClr val="002060"/>
              </a:buClr>
              <a:buSzPts val="2000"/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ADEPT 6 Panel </a:t>
            </a:r>
            <a:endParaRPr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8" indent="-355600">
              <a:buClr>
                <a:srgbClr val="002060"/>
              </a:buClr>
              <a:buSzPts val="2000"/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Office of Medical Device and Radiological Health OMDRHO </a:t>
            </a:r>
          </a:p>
          <a:p>
            <a:pPr marL="457200" lvl="8" indent="-355600">
              <a:buClr>
                <a:srgbClr val="002060"/>
              </a:buClr>
              <a:buSzPts val="2000"/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Sharing the FDA on www.icanresearch.org</a:t>
            </a:r>
            <a:endParaRPr sz="2000" b="1" dirty="0">
              <a:solidFill>
                <a:srgbClr val="002060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151" name="Google Shape;151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9339865" y="4147231"/>
            <a:ext cx="2606471" cy="2258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5" descr="A picture containing text, indoor, computer, computer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6954443" y="4191812"/>
            <a:ext cx="2606473" cy="2169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5" descr="Text&#10;&#10;Description automatically generated with medium confidence"/>
          <p:cNvPicPr preferRelativeResize="0"/>
          <p:nvPr/>
        </p:nvPicPr>
        <p:blipFill rotWithShape="1">
          <a:blip r:embed="rId6">
            <a:alphaModFix/>
          </a:blip>
          <a:srcRect r="-6833"/>
          <a:stretch/>
        </p:blipFill>
        <p:spPr>
          <a:xfrm>
            <a:off x="7164281" y="861236"/>
            <a:ext cx="2326849" cy="301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5" descr="A picture containing qr code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5400000">
            <a:off x="9137493" y="1237637"/>
            <a:ext cx="3011215" cy="225841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83;p7">
            <a:extLst>
              <a:ext uri="{FF2B5EF4-FFF2-40B4-BE49-F238E27FC236}">
                <a16:creationId xmlns:a16="http://schemas.microsoft.com/office/drawing/2014/main" id="{D4914335-D2C9-4E71-B209-FABDB56D23AA}"/>
              </a:ext>
            </a:extLst>
          </p:cNvPr>
          <p:cNvSpPr txBox="1">
            <a:spLocks/>
          </p:cNvSpPr>
          <p:nvPr/>
        </p:nvSpPr>
        <p:spPr>
          <a:xfrm>
            <a:off x="219186" y="210535"/>
            <a:ext cx="11827200" cy="6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80000"/>
              </a:lnSpc>
              <a:buClr>
                <a:srgbClr val="002060"/>
              </a:buClr>
              <a:buSzPct val="100000"/>
              <a:buFont typeface="Twentieth Century"/>
              <a:buNone/>
            </a:pPr>
            <a:r>
              <a:rPr lang="en-US" sz="4500" dirty="0">
                <a:solidFill>
                  <a:srgbClr val="002060"/>
                </a:solidFill>
                <a:latin typeface="Twentieth Century"/>
              </a:rPr>
              <a:t>iCAN and FDA:</a:t>
            </a:r>
            <a:endParaRPr lang="en-US" sz="4500" dirty="0">
              <a:latin typeface="Twentieth Centur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7"/>
          <p:cNvPicPr preferRelativeResize="0"/>
          <p:nvPr/>
        </p:nvPicPr>
        <p:blipFill rotWithShape="1">
          <a:blip r:embed="rId3">
            <a:alphaModFix/>
          </a:blip>
          <a:srcRect l="15896" r="8868"/>
          <a:stretch/>
        </p:blipFill>
        <p:spPr>
          <a:xfrm>
            <a:off x="0" y="1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7"/>
          <p:cNvSpPr txBox="1">
            <a:spLocks noGrp="1"/>
          </p:cNvSpPr>
          <p:nvPr>
            <p:ph type="body" idx="1"/>
          </p:nvPr>
        </p:nvSpPr>
        <p:spPr>
          <a:xfrm>
            <a:off x="280699" y="985075"/>
            <a:ext cx="7768147" cy="5394460"/>
          </a:xfrm>
          <a:prstGeom prst="rect">
            <a:avLst/>
          </a:prstGeom>
          <a:solidFill>
            <a:srgbClr val="FFFFFF">
              <a:alpha val="60392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r>
              <a:rPr lang="en-US" sz="24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Practice Pediatric Patient Involvement: </a:t>
            </a:r>
          </a:p>
          <a:p>
            <a:pPr marL="457200" lvl="1" indent="0">
              <a:spcBef>
                <a:spcPts val="1200"/>
              </a:spcBef>
              <a:buSzPts val="2400"/>
              <a:buNone/>
            </a:pPr>
            <a:r>
              <a:rPr lang="en-US" sz="16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Include patient voice early on within all projects/reviews. </a:t>
            </a:r>
            <a:endParaRPr sz="1600" i="1" dirty="0"/>
          </a:p>
          <a:p>
            <a:pPr marL="457200" lvl="1" indent="0">
              <a:spcBef>
                <a:spcPts val="1400"/>
              </a:spcBef>
              <a:buSzPts val="2400"/>
              <a:buNone/>
            </a:pPr>
            <a:r>
              <a:rPr lang="en-US" sz="16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Support feedback loop of patient review, changes, patient review. </a:t>
            </a:r>
            <a:endParaRPr sz="1600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0">
              <a:spcBef>
                <a:spcPts val="1400"/>
              </a:spcBef>
              <a:buSzPts val="2400"/>
              <a:buNone/>
            </a:pPr>
            <a:r>
              <a:rPr lang="en-US" sz="16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Meet children and young people where they are at by offering a variety of communication/participation methods. </a:t>
            </a:r>
            <a:endParaRPr sz="1600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0">
              <a:spcBef>
                <a:spcPts val="1400"/>
              </a:spcBef>
              <a:buSzPts val="2400"/>
              <a:buNone/>
            </a:pPr>
            <a:r>
              <a:rPr lang="en-US" sz="16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Support multiple language and reading abilities. </a:t>
            </a:r>
            <a:endParaRPr sz="1600" i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400"/>
              <a:buNone/>
            </a:pPr>
            <a:endParaRPr sz="2400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r>
              <a:rPr lang="en-US" sz="24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Learning Modules Designed with Community Partnership: </a:t>
            </a:r>
          </a:p>
          <a:p>
            <a:pPr marL="457200" lvl="1" indent="0">
              <a:spcBef>
                <a:spcPts val="1200"/>
              </a:spcBef>
              <a:buSzPts val="2400"/>
              <a:buNone/>
            </a:pPr>
            <a:r>
              <a:rPr lang="en-US" sz="16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2020 – Launched </a:t>
            </a:r>
            <a:r>
              <a:rPr lang="en-US" sz="1600" i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Telling Your Story</a:t>
            </a:r>
            <a:endParaRPr lang="en-US" sz="1600" i="1" dirty="0"/>
          </a:p>
          <a:p>
            <a:pPr marL="457200" lvl="1" indent="0">
              <a:spcBef>
                <a:spcPts val="1400"/>
              </a:spcBef>
              <a:buSzPts val="2400"/>
              <a:buNone/>
            </a:pPr>
            <a:r>
              <a:rPr lang="en-US" sz="16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2021 – </a:t>
            </a:r>
            <a:r>
              <a:rPr lang="en-US" sz="1600" i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Understanding Clinical Research</a:t>
            </a:r>
          </a:p>
          <a:p>
            <a:pPr marL="457200" lvl="1" indent="0">
              <a:spcBef>
                <a:spcPts val="1400"/>
              </a:spcBef>
              <a:buSzPts val="2400"/>
              <a:buNone/>
            </a:pPr>
            <a:r>
              <a:rPr lang="en-US" sz="16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2022 - Pepperdine University </a:t>
            </a:r>
            <a:r>
              <a:rPr lang="en-US" sz="1600" i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Good Communication</a:t>
            </a:r>
            <a:r>
              <a:rPr lang="en-US" sz="16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Activity Video</a:t>
            </a:r>
          </a:p>
          <a:p>
            <a:pPr marL="457200" lvl="1" indent="0">
              <a:spcBef>
                <a:spcPts val="1400"/>
              </a:spcBef>
              <a:buSzPts val="2400"/>
              <a:buNone/>
            </a:pPr>
            <a:r>
              <a:rPr lang="en-US" sz="16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NEW in July, 2022 - </a:t>
            </a:r>
            <a:r>
              <a:rPr lang="en-US" sz="1600" i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Becoming a leader</a:t>
            </a:r>
          </a:p>
          <a:p>
            <a:pPr marL="457200" lvl="1" indent="0">
              <a:spcBef>
                <a:spcPts val="1400"/>
              </a:spcBef>
              <a:buSzPts val="2400"/>
              <a:buNone/>
            </a:pPr>
            <a:r>
              <a:rPr lang="en-US" sz="16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Ongoing </a:t>
            </a:r>
            <a:r>
              <a:rPr lang="en-US" sz="1600" i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iCAN Ask the Experts</a:t>
            </a:r>
          </a:p>
          <a:p>
            <a:pPr marL="0" lvl="0" indent="0" algn="ctr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400"/>
              <a:buNone/>
            </a:pPr>
            <a:endParaRPr sz="24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7"/>
          <p:cNvSpPr txBox="1">
            <a:spLocks noGrp="1"/>
          </p:cNvSpPr>
          <p:nvPr>
            <p:ph type="title"/>
          </p:nvPr>
        </p:nvSpPr>
        <p:spPr>
          <a:xfrm>
            <a:off x="235975" y="334375"/>
            <a:ext cx="11827200" cy="6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Twentieth Century"/>
              <a:buNone/>
            </a:pPr>
            <a:r>
              <a:rPr lang="en-US" dirty="0">
                <a:solidFill>
                  <a:srgbClr val="002060"/>
                </a:solidFill>
              </a:rPr>
              <a:t>iCAN Recommends:</a:t>
            </a:r>
            <a:endParaRPr dirty="0"/>
          </a:p>
        </p:txBody>
      </p:sp>
      <p:pic>
        <p:nvPicPr>
          <p:cNvPr id="185" name="Google Shape;185;p7" descr="A group of people on stag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r="-13420"/>
          <a:stretch/>
        </p:blipFill>
        <p:spPr>
          <a:xfrm>
            <a:off x="8559197" y="985075"/>
            <a:ext cx="2785744" cy="1726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7" descr="A group of people sitting at a table&#10;&#10;Description automatically generated with low confidenc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559196" y="4532116"/>
            <a:ext cx="2456133" cy="1764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559197" y="2830611"/>
            <a:ext cx="2456133" cy="158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D8014D6E-225A-49C3-A63B-788C60020C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985566">
            <a:off x="6356761" y="577348"/>
            <a:ext cx="1484202" cy="14842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10"/>
          <p:cNvPicPr preferRelativeResize="0"/>
          <p:nvPr/>
        </p:nvPicPr>
        <p:blipFill rotWithShape="1">
          <a:blip r:embed="rId3">
            <a:alphaModFix/>
          </a:blip>
          <a:srcRect l="15896" r="8868"/>
          <a:stretch/>
        </p:blipFill>
        <p:spPr>
          <a:xfrm>
            <a:off x="0" y="0"/>
            <a:ext cx="12282055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50;p5">
            <a:extLst>
              <a:ext uri="{FF2B5EF4-FFF2-40B4-BE49-F238E27FC236}">
                <a16:creationId xmlns:a16="http://schemas.microsoft.com/office/drawing/2014/main" id="{B59155C6-91D3-4B65-AC4A-E61827D7562B}"/>
              </a:ext>
            </a:extLst>
          </p:cNvPr>
          <p:cNvSpPr txBox="1"/>
          <p:nvPr/>
        </p:nvSpPr>
        <p:spPr>
          <a:xfrm>
            <a:off x="395382" y="984949"/>
            <a:ext cx="6685902" cy="5538670"/>
          </a:xfrm>
          <a:prstGeom prst="rect">
            <a:avLst/>
          </a:prstGeom>
          <a:solidFill>
            <a:srgbClr val="FFFFFF">
              <a:alpha val="60392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5000"/>
              <a:buFont typeface="Twentieth Century"/>
              <a:buNone/>
            </a:pPr>
            <a:endParaRPr lang="en-US" sz="2800" b="1" dirty="0">
              <a:solidFill>
                <a:srgbClr val="002060"/>
              </a:solidFill>
              <a:latin typeface="Calibri" panose="020F0502020204030204" pitchFamily="34" charset="0"/>
              <a:ea typeface="Twentieth Century"/>
              <a:cs typeface="Calibri" panose="020F0502020204030204" pitchFamily="34" charset="0"/>
              <a:sym typeface="Twentieth Century"/>
            </a:endParaRP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5000"/>
              <a:buFont typeface="Twentieth Century"/>
              <a:buNone/>
            </a:pPr>
            <a:r>
              <a:rPr lang="en-US" sz="2800" b="1" dirty="0">
                <a:solidFill>
                  <a:srgbClr val="002060"/>
                </a:solidFill>
                <a:latin typeface="Calibri" panose="020F0502020204030204" pitchFamily="34" charset="0"/>
                <a:ea typeface="Twentieth Century"/>
                <a:cs typeface="Calibri" panose="020F0502020204030204" pitchFamily="34" charset="0"/>
                <a:sym typeface="Twentieth Century"/>
              </a:rPr>
              <a:t>Amy Ohmer </a:t>
            </a: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5000"/>
              <a:buFont typeface="Twentieth Century"/>
              <a:buNone/>
            </a:pPr>
            <a:r>
              <a:rPr lang="en-US" sz="2800" b="1" dirty="0">
                <a:solidFill>
                  <a:srgbClr val="002060"/>
                </a:solidFill>
                <a:latin typeface="Calibri" panose="020F0502020204030204" pitchFamily="34" charset="0"/>
                <a:ea typeface="Twentieth Century"/>
                <a:cs typeface="Calibri" panose="020F0502020204030204" pitchFamily="34" charset="0"/>
                <a:sym typeface="Twentieth Century"/>
              </a:rPr>
              <a:t>iCAN Director</a:t>
            </a:r>
            <a:endParaRPr sz="2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4"/>
              </a:rPr>
              <a:t>AmyOhmer@iCANResearch.org</a:t>
            </a:r>
            <a:endParaRPr lang="en-US" sz="2000" dirty="0">
              <a:solidFill>
                <a:srgbClr val="002060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/>
              </a:rPr>
              <a:t>www.icanresearch.org</a:t>
            </a:r>
            <a:endParaRPr lang="en-US" sz="2000" b="1" dirty="0">
              <a:solidFill>
                <a:srgbClr val="002060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b="1" dirty="0">
              <a:solidFill>
                <a:srgbClr val="002060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Upcoming Pediatric Patient Engagement Opportunity: 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b="1" dirty="0">
              <a:solidFill>
                <a:srgbClr val="002060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b="1" dirty="0">
              <a:solidFill>
                <a:srgbClr val="002060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b="1" dirty="0">
              <a:solidFill>
                <a:srgbClr val="002060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2022 iCAN Summit presented by Jumo Health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July 11</a:t>
            </a:r>
            <a:r>
              <a:rPr lang="en-US" sz="2400" baseline="30000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th</a:t>
            </a: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– July 15</a:t>
            </a:r>
            <a:r>
              <a:rPr lang="en-US" sz="2400" baseline="30000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th</a:t>
            </a: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2022, in Lyon, France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solidFill>
                <a:srgbClr val="002060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algn="ctr"/>
            <a:r>
              <a:rPr lang="en-US" sz="2000" b="1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Register today! 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www.icanresearch.org/2022-summit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Picture 10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7937605A-96A8-4058-B4B0-2D628B9E534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603" t="20073" r="70080" b="25799"/>
          <a:stretch/>
        </p:blipFill>
        <p:spPr>
          <a:xfrm>
            <a:off x="2943815" y="3292448"/>
            <a:ext cx="3152185" cy="1197831"/>
          </a:xfrm>
          <a:prstGeom prst="rect">
            <a:avLst/>
          </a:prstGeom>
        </p:spPr>
      </p:pic>
      <p:pic>
        <p:nvPicPr>
          <p:cNvPr id="12" name="Picture 11" descr="A collage of a person&#10;&#10;Description automatically generated with low confidence">
            <a:extLst>
              <a:ext uri="{FF2B5EF4-FFF2-40B4-BE49-F238E27FC236}">
                <a16:creationId xmlns:a16="http://schemas.microsoft.com/office/drawing/2014/main" id="{F0D5B8C5-A91C-4C81-AE3A-1E2DC01108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36092" y="984949"/>
            <a:ext cx="4281534" cy="554080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DE6BF52-1FC3-44A2-9A6D-633983249A4F}"/>
              </a:ext>
            </a:extLst>
          </p:cNvPr>
          <p:cNvSpPr/>
          <p:nvPr/>
        </p:nvSpPr>
        <p:spPr>
          <a:xfrm>
            <a:off x="1084521" y="3292448"/>
            <a:ext cx="1952512" cy="11978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Google Shape;125;p1">
            <a:extLst>
              <a:ext uri="{FF2B5EF4-FFF2-40B4-BE49-F238E27FC236}">
                <a16:creationId xmlns:a16="http://schemas.microsoft.com/office/drawing/2014/main" id="{0DF338AB-C5B3-4050-9246-603F5E562BF1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317631" y="3292448"/>
            <a:ext cx="1626184" cy="1035003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83;p7">
            <a:extLst>
              <a:ext uri="{FF2B5EF4-FFF2-40B4-BE49-F238E27FC236}">
                <a16:creationId xmlns:a16="http://schemas.microsoft.com/office/drawing/2014/main" id="{E5BDB6DD-45A0-46C9-B7DB-03F845B71E5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5975" y="334375"/>
            <a:ext cx="11827200" cy="6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Twentieth Century"/>
              <a:buNone/>
            </a:pPr>
            <a:r>
              <a:rPr lang="en-US" dirty="0">
                <a:solidFill>
                  <a:srgbClr val="002060"/>
                </a:solidFill>
              </a:rPr>
              <a:t>Thank you for supporting the voice of youth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Integral">
  <a:themeElements>
    <a:clrScheme name="Integral">
      <a:dk1>
        <a:srgbClr val="000000"/>
      </a:dk1>
      <a:lt1>
        <a:srgbClr val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CBF2E17-3BE9-48C0-B795-A1607EBBE356}"/>
</file>

<file path=customXml/itemProps2.xml><?xml version="1.0" encoding="utf-8"?>
<ds:datastoreItem xmlns:ds="http://schemas.openxmlformats.org/officeDocument/2006/customXml" ds:itemID="{1AC2009D-2B92-42FD-82C4-DA6FC3E8832D}"/>
</file>

<file path=customXml/itemProps3.xml><?xml version="1.0" encoding="utf-8"?>
<ds:datastoreItem xmlns:ds="http://schemas.openxmlformats.org/officeDocument/2006/customXml" ds:itemID="{0FE7E20D-26C2-4831-B912-033C3DDADD09}"/>
</file>

<file path=docProps/app.xml><?xml version="1.0" encoding="utf-8"?>
<Properties xmlns="http://schemas.openxmlformats.org/officeDocument/2006/extended-properties" xmlns:vt="http://schemas.openxmlformats.org/officeDocument/2006/docPropsVTypes">
  <TotalTime>3386</TotalTime>
  <Words>310</Words>
  <Application>Microsoft Office PowerPoint</Application>
  <PresentationFormat>Widescreen</PresentationFormat>
  <Paragraphs>57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Gill Sans</vt:lpstr>
      <vt:lpstr>Noto Sans Symbols</vt:lpstr>
      <vt:lpstr>Calibri</vt:lpstr>
      <vt:lpstr>Arial</vt:lpstr>
      <vt:lpstr>Twentieth Century</vt:lpstr>
      <vt:lpstr>Wingdings</vt:lpstr>
      <vt:lpstr>Integral</vt:lpstr>
      <vt:lpstr>International Children’s Advisory Network  </vt:lpstr>
      <vt:lpstr>PowerPoint Presentation</vt:lpstr>
      <vt:lpstr>iCAN Recommends:</vt:lpstr>
      <vt:lpstr>Thank you for supporting the voice of youth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 International Children’s Advisory Network</dc:title>
  <dc:creator>Tomas Torres</dc:creator>
  <cp:lastModifiedBy>Amy Ohmer</cp:lastModifiedBy>
  <cp:revision>6</cp:revision>
  <dcterms:created xsi:type="dcterms:W3CDTF">2014-10-03T12:08:30Z</dcterms:created>
  <dcterms:modified xsi:type="dcterms:W3CDTF">2022-04-07T18:15:43Z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0x0101007EDFF2051E4E304A84E61DD9B9CEA93D0087EDDD5C47F55842BF75A8A4CF5A86DA</vt:lpwstr>
  </property>
</Properties>
</file>