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9"/>
  </p:notesMasterIdLst>
  <p:sldIdLst>
    <p:sldId id="257" r:id="rId6"/>
    <p:sldId id="1346" r:id="rId7"/>
    <p:sldId id="1270" r:id="rId8"/>
    <p:sldId id="1262" r:id="rId9"/>
    <p:sldId id="1275" r:id="rId10"/>
    <p:sldId id="271" r:id="rId11"/>
    <p:sldId id="266" r:id="rId12"/>
    <p:sldId id="269" r:id="rId13"/>
    <p:sldId id="258" r:id="rId14"/>
    <p:sldId id="1345" r:id="rId15"/>
    <p:sldId id="1329" r:id="rId16"/>
    <p:sldId id="1279" r:id="rId17"/>
    <p:sldId id="1341" r:id="rId18"/>
    <p:sldId id="1263" r:id="rId19"/>
    <p:sldId id="1277" r:id="rId20"/>
    <p:sldId id="603" r:id="rId21"/>
    <p:sldId id="1264" r:id="rId22"/>
    <p:sldId id="604" r:id="rId23"/>
    <p:sldId id="1323" r:id="rId24"/>
    <p:sldId id="1298" r:id="rId25"/>
    <p:sldId id="261" r:id="rId26"/>
    <p:sldId id="1339" r:id="rId27"/>
    <p:sldId id="1310" r:id="rId28"/>
    <p:sldId id="1327" r:id="rId29"/>
    <p:sldId id="1301" r:id="rId30"/>
    <p:sldId id="264" r:id="rId31"/>
    <p:sldId id="1297" r:id="rId32"/>
    <p:sldId id="1299" r:id="rId33"/>
    <p:sldId id="1340" r:id="rId34"/>
    <p:sldId id="1265" r:id="rId35"/>
    <p:sldId id="1260" r:id="rId36"/>
    <p:sldId id="1266" r:id="rId37"/>
    <p:sldId id="1271" r:id="rId38"/>
    <p:sldId id="1343" r:id="rId39"/>
    <p:sldId id="1344" r:id="rId40"/>
    <p:sldId id="1312" r:id="rId41"/>
    <p:sldId id="1313" r:id="rId42"/>
    <p:sldId id="1314" r:id="rId43"/>
    <p:sldId id="1315" r:id="rId44"/>
    <p:sldId id="1324" r:id="rId45"/>
    <p:sldId id="1316" r:id="rId46"/>
    <p:sldId id="1317" r:id="rId47"/>
    <p:sldId id="1325"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kenberry, Sarah" initials="IS" lastIdx="259" clrIdx="0">
    <p:extLst>
      <p:ext uri="{19B8F6BF-5375-455C-9EA6-DF929625EA0E}">
        <p15:presenceInfo xmlns:p15="http://schemas.microsoft.com/office/powerpoint/2012/main" userId="S::Sarah.Ikenberry@fda.gov::f53de275-2d02-4854-b7d2-b30fbbc2ee37" providerId="AD"/>
      </p:ext>
    </p:extLst>
  </p:cmAuthor>
  <p:cmAuthor id="2" name="Chandran, Suchismita *" initials="CS*" lastIdx="184" clrIdx="1">
    <p:extLst>
      <p:ext uri="{19B8F6BF-5375-455C-9EA6-DF929625EA0E}">
        <p15:presenceInfo xmlns:p15="http://schemas.microsoft.com/office/powerpoint/2012/main" userId="S::Suchismita.Chandran@fda.gov::7628c57c-62cf-47e6-818d-6ebc82fa6db2" providerId="AD"/>
      </p:ext>
    </p:extLst>
  </p:cmAuthor>
  <p:cmAuthor id="3" name="Emery, David *" initials="ED*" lastIdx="38" clrIdx="2">
    <p:extLst>
      <p:ext uri="{19B8F6BF-5375-455C-9EA6-DF929625EA0E}">
        <p15:presenceInfo xmlns:p15="http://schemas.microsoft.com/office/powerpoint/2012/main" userId="S::David.Emery@fda.gov::fef51d47-b34d-4001-8680-a6e91cb286c5" providerId="AD"/>
      </p:ext>
    </p:extLst>
  </p:cmAuthor>
  <p:cmAuthor id="4" name="Emily Gebbia" initials="ESG" lastIdx="18" clrIdx="3">
    <p:extLst>
      <p:ext uri="{19B8F6BF-5375-455C-9EA6-DF929625EA0E}">
        <p15:presenceInfo xmlns:p15="http://schemas.microsoft.com/office/powerpoint/2012/main" userId="Emily Gebbia" providerId="None"/>
      </p:ext>
    </p:extLst>
  </p:cmAuthor>
  <p:cmAuthor id="5" name="White, Richard *" initials="WR*" lastIdx="20" clrIdx="4">
    <p:extLst>
      <p:ext uri="{19B8F6BF-5375-455C-9EA6-DF929625EA0E}">
        <p15:presenceInfo xmlns:p15="http://schemas.microsoft.com/office/powerpoint/2012/main" userId="S::Richard.White@fda.gov::21d2ecb9-1d64-4af6-86cc-26bfd9ebf276" providerId="AD"/>
      </p:ext>
    </p:extLst>
  </p:cmAuthor>
  <p:cmAuthor id="6" name="Weiner, Janice" initials="WJ" lastIdx="74" clrIdx="5">
    <p:extLst>
      <p:ext uri="{19B8F6BF-5375-455C-9EA6-DF929625EA0E}">
        <p15:presenceInfo xmlns:p15="http://schemas.microsoft.com/office/powerpoint/2012/main" userId="S::WEINERJ@fda.gov::6c11ddaa-c0a7-4c0d-af6a-9cbeaa6336bc" providerId="AD"/>
      </p:ext>
    </p:extLst>
  </p:cmAuthor>
  <p:cmAuthor id="7" name="Marzelli, Alexandra" initials="MA" lastIdx="58" clrIdx="6">
    <p:extLst>
      <p:ext uri="{19B8F6BF-5375-455C-9EA6-DF929625EA0E}">
        <p15:presenceInfo xmlns:p15="http://schemas.microsoft.com/office/powerpoint/2012/main" userId="S::Alexandra.Marzelli@fda.gov::519e6b9a-651b-4cc9-9605-7b44aa79647a" providerId="AD"/>
      </p:ext>
    </p:extLst>
  </p:cmAuthor>
  <p:cmAuthor id="8" name="OCC-JSG" initials="GJ" lastIdx="56" clrIdx="7">
    <p:extLst>
      <p:ext uri="{19B8F6BF-5375-455C-9EA6-DF929625EA0E}">
        <p15:presenceInfo xmlns:p15="http://schemas.microsoft.com/office/powerpoint/2012/main" userId="OCC-JSG" providerId="None"/>
      </p:ext>
    </p:extLst>
  </p:cmAuthor>
  <p:cmAuthor id="9" name="Lacana, Emanuela" initials="LE" lastIdx="4" clrIdx="8">
    <p:extLst>
      <p:ext uri="{19B8F6BF-5375-455C-9EA6-DF929625EA0E}">
        <p15:presenceInfo xmlns:p15="http://schemas.microsoft.com/office/powerpoint/2012/main" userId="S::lacana@fda.gov::e662ea73-6d2f-48dd-bc93-28a4d7c1ec20" providerId="AD"/>
      </p:ext>
    </p:extLst>
  </p:cmAuthor>
  <p:cmAuthor id="10" name="Yim, Sarah" initials="YS" lastIdx="16" clrIdx="9">
    <p:extLst>
      <p:ext uri="{19B8F6BF-5375-455C-9EA6-DF929625EA0E}">
        <p15:presenceInfo xmlns:p15="http://schemas.microsoft.com/office/powerpoint/2012/main" userId="S::yims@fda.gov::00ebb7b7-035f-4975-80ff-cfcc31e0506e" providerId="AD"/>
      </p:ext>
    </p:extLst>
  </p:cmAuthor>
  <p:cmAuthor id="11" name="Emery, David [USA]" initials="ED[" lastIdx="9" clrIdx="10">
    <p:extLst>
      <p:ext uri="{19B8F6BF-5375-455C-9EA6-DF929625EA0E}">
        <p15:presenceInfo xmlns:p15="http://schemas.microsoft.com/office/powerpoint/2012/main" userId="S::605868@bah.com::cf99e01c-7a40-457a-9737-eec81b71668c" providerId="AD"/>
      </p:ext>
    </p:extLst>
  </p:cmAuthor>
  <p:cmAuthor id="12" name="White, Chris [USA]" initials="WC[" lastIdx="96" clrIdx="11">
    <p:extLst>
      <p:ext uri="{19B8F6BF-5375-455C-9EA6-DF929625EA0E}">
        <p15:presenceInfo xmlns:p15="http://schemas.microsoft.com/office/powerpoint/2012/main" userId="S::605439@bah.com::6d6088e7-e71b-4048-8c61-23490f6065f2" providerId="AD"/>
      </p:ext>
    </p:extLst>
  </p:cmAuthor>
  <p:cmAuthor id="13" name="Chandran, Suchismita [USA]" initials="CS[" lastIdx="30" clrIdx="12">
    <p:extLst>
      <p:ext uri="{19B8F6BF-5375-455C-9EA6-DF929625EA0E}">
        <p15:presenceInfo xmlns:p15="http://schemas.microsoft.com/office/powerpoint/2012/main" userId="S::610471@bah.com::15239bf8-f14a-40d1-b826-d2b0e92455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DBC"/>
    <a:srgbClr val="004A90"/>
    <a:srgbClr val="0071BC"/>
    <a:srgbClr val="EBEBF0"/>
    <a:srgbClr val="FF0000"/>
    <a:srgbClr val="E9E9E9"/>
    <a:srgbClr val="DA0000"/>
    <a:srgbClr val="FF5B5B"/>
    <a:srgbClr val="FC7484"/>
    <a:srgbClr val="E38C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34BCDA-CF27-47BA-89E7-AAC728893998}" v="12" dt="2021-12-17T19:07:02.9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66" autoAdjust="0"/>
    <p:restoredTop sz="86449" autoAdjust="0"/>
  </p:normalViewPr>
  <p:slideViewPr>
    <p:cSldViewPr snapToGrid="0">
      <p:cViewPr varScale="1">
        <p:scale>
          <a:sx n="98" d="100"/>
          <a:sy n="98" d="100"/>
        </p:scale>
        <p:origin x="276" y="96"/>
      </p:cViewPr>
      <p:guideLst/>
    </p:cSldViewPr>
  </p:slideViewPr>
  <p:outlineViewPr>
    <p:cViewPr>
      <p:scale>
        <a:sx n="33" d="100"/>
        <a:sy n="33" d="100"/>
      </p:scale>
      <p:origin x="0" y="-1553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commentAuthors" Target="commentAuthors.xml"/><Relationship Id="rId55"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95FB0C-F21E-4B3F-8EA7-4CBB892EC5D7}" type="datetimeFigureOut">
              <a:rPr lang="en-US" smtClean="0"/>
              <a:t>12/20/2021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5B689-BC28-4194-A094-23E38E2A8645}" type="slidenum">
              <a:rPr lang="en-US" smtClean="0"/>
              <a:t>‹#›</a:t>
            </a:fld>
            <a:endParaRPr lang="en-US"/>
          </a:p>
        </p:txBody>
      </p:sp>
    </p:spTree>
    <p:extLst>
      <p:ext uri="{BB962C8B-B14F-4D97-AF65-F5344CB8AC3E}">
        <p14:creationId xmlns:p14="http://schemas.microsoft.com/office/powerpoint/2010/main" val="1097891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B4DA9FB-753E-40F4-8774-14D1CC987A30}" type="slidenum">
              <a:rPr lang="en-US" smtClean="0"/>
              <a:t>1</a:t>
            </a:fld>
            <a:endParaRPr lang="en-US"/>
          </a:p>
        </p:txBody>
      </p:sp>
    </p:spTree>
    <p:extLst>
      <p:ext uri="{BB962C8B-B14F-4D97-AF65-F5344CB8AC3E}">
        <p14:creationId xmlns:p14="http://schemas.microsoft.com/office/powerpoint/2010/main" val="3413416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13</a:t>
            </a:fld>
            <a:endParaRPr lang="en-US"/>
          </a:p>
        </p:txBody>
      </p:sp>
    </p:spTree>
    <p:extLst>
      <p:ext uri="{BB962C8B-B14F-4D97-AF65-F5344CB8AC3E}">
        <p14:creationId xmlns:p14="http://schemas.microsoft.com/office/powerpoint/2010/main" val="4223560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15</a:t>
            </a:fld>
            <a:endParaRPr lang="en-US"/>
          </a:p>
        </p:txBody>
      </p:sp>
    </p:spTree>
    <p:extLst>
      <p:ext uri="{BB962C8B-B14F-4D97-AF65-F5344CB8AC3E}">
        <p14:creationId xmlns:p14="http://schemas.microsoft.com/office/powerpoint/2010/main" val="600670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16</a:t>
            </a:fld>
            <a:endParaRPr lang="en-US"/>
          </a:p>
        </p:txBody>
      </p:sp>
    </p:spTree>
    <p:extLst>
      <p:ext uri="{BB962C8B-B14F-4D97-AF65-F5344CB8AC3E}">
        <p14:creationId xmlns:p14="http://schemas.microsoft.com/office/powerpoint/2010/main" val="2827461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18</a:t>
            </a:fld>
            <a:endParaRPr lang="en-US"/>
          </a:p>
        </p:txBody>
      </p:sp>
    </p:spTree>
    <p:extLst>
      <p:ext uri="{BB962C8B-B14F-4D97-AF65-F5344CB8AC3E}">
        <p14:creationId xmlns:p14="http://schemas.microsoft.com/office/powerpoint/2010/main" val="3082425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B4DA9FB-753E-40F4-8774-14D1CC987A30}" type="slidenum">
              <a:rPr lang="en-US" smtClean="0"/>
              <a:t>19</a:t>
            </a:fld>
            <a:endParaRPr lang="en-US"/>
          </a:p>
        </p:txBody>
      </p:sp>
    </p:spTree>
    <p:extLst>
      <p:ext uri="{BB962C8B-B14F-4D97-AF65-F5344CB8AC3E}">
        <p14:creationId xmlns:p14="http://schemas.microsoft.com/office/powerpoint/2010/main" val="3373695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20</a:t>
            </a:fld>
            <a:endParaRPr lang="en-US"/>
          </a:p>
        </p:txBody>
      </p:sp>
    </p:spTree>
    <p:extLst>
      <p:ext uri="{BB962C8B-B14F-4D97-AF65-F5344CB8AC3E}">
        <p14:creationId xmlns:p14="http://schemas.microsoft.com/office/powerpoint/2010/main" val="1968292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21</a:t>
            </a:fld>
            <a:endParaRPr lang="en-US"/>
          </a:p>
        </p:txBody>
      </p:sp>
    </p:spTree>
    <p:extLst>
      <p:ext uri="{BB962C8B-B14F-4D97-AF65-F5344CB8AC3E}">
        <p14:creationId xmlns:p14="http://schemas.microsoft.com/office/powerpoint/2010/main" val="2940501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B78F822-1604-46A1-B774-98785DAB6E05}" type="slidenum">
              <a:rPr lang="en-US" smtClean="0"/>
              <a:t>22</a:t>
            </a:fld>
            <a:endParaRPr lang="en-US"/>
          </a:p>
        </p:txBody>
      </p:sp>
    </p:spTree>
    <p:extLst>
      <p:ext uri="{BB962C8B-B14F-4D97-AF65-F5344CB8AC3E}">
        <p14:creationId xmlns:p14="http://schemas.microsoft.com/office/powerpoint/2010/main" val="3708899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B4DA9FB-753E-40F4-8774-14D1CC987A30}" type="slidenum">
              <a:rPr lang="en-US" smtClean="0"/>
              <a:t>23</a:t>
            </a:fld>
            <a:endParaRPr lang="en-US"/>
          </a:p>
        </p:txBody>
      </p:sp>
    </p:spTree>
    <p:extLst>
      <p:ext uri="{BB962C8B-B14F-4D97-AF65-F5344CB8AC3E}">
        <p14:creationId xmlns:p14="http://schemas.microsoft.com/office/powerpoint/2010/main" val="1378111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24</a:t>
            </a:fld>
            <a:endParaRPr lang="en-US"/>
          </a:p>
        </p:txBody>
      </p:sp>
    </p:spTree>
    <p:extLst>
      <p:ext uri="{BB962C8B-B14F-4D97-AF65-F5344CB8AC3E}">
        <p14:creationId xmlns:p14="http://schemas.microsoft.com/office/powerpoint/2010/main" val="1968292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a:t>
            </a:fld>
            <a:endParaRPr lang="en-US"/>
          </a:p>
        </p:txBody>
      </p:sp>
    </p:spTree>
    <p:extLst>
      <p:ext uri="{BB962C8B-B14F-4D97-AF65-F5344CB8AC3E}">
        <p14:creationId xmlns:p14="http://schemas.microsoft.com/office/powerpoint/2010/main" val="4002270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B78F822-1604-46A1-B774-98785DAB6E05}" type="slidenum">
              <a:rPr lang="en-US" smtClean="0"/>
              <a:t>25</a:t>
            </a:fld>
            <a:endParaRPr lang="en-US"/>
          </a:p>
        </p:txBody>
      </p:sp>
    </p:spTree>
    <p:extLst>
      <p:ext uri="{BB962C8B-B14F-4D97-AF65-F5344CB8AC3E}">
        <p14:creationId xmlns:p14="http://schemas.microsoft.com/office/powerpoint/2010/main" val="3849303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B4DA9FB-753E-40F4-8774-14D1CC987A30}" type="slidenum">
              <a:rPr lang="en-US" smtClean="0"/>
              <a:t>26</a:t>
            </a:fld>
            <a:endParaRPr lang="en-US"/>
          </a:p>
        </p:txBody>
      </p:sp>
    </p:spTree>
    <p:extLst>
      <p:ext uri="{BB962C8B-B14F-4D97-AF65-F5344CB8AC3E}">
        <p14:creationId xmlns:p14="http://schemas.microsoft.com/office/powerpoint/2010/main" val="23817812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EB78F822-1604-46A1-B774-98785DAB6E05}" type="slidenum">
              <a:rPr lang="en-US" smtClean="0"/>
              <a:t>27</a:t>
            </a:fld>
            <a:endParaRPr lang="en-US"/>
          </a:p>
        </p:txBody>
      </p:sp>
    </p:spTree>
    <p:extLst>
      <p:ext uri="{BB962C8B-B14F-4D97-AF65-F5344CB8AC3E}">
        <p14:creationId xmlns:p14="http://schemas.microsoft.com/office/powerpoint/2010/main" val="18054705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28</a:t>
            </a:fld>
            <a:endParaRPr lang="en-US"/>
          </a:p>
        </p:txBody>
      </p:sp>
    </p:spTree>
    <p:extLst>
      <p:ext uri="{BB962C8B-B14F-4D97-AF65-F5344CB8AC3E}">
        <p14:creationId xmlns:p14="http://schemas.microsoft.com/office/powerpoint/2010/main" val="19682927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29</a:t>
            </a:fld>
            <a:endParaRPr lang="en-US"/>
          </a:p>
        </p:txBody>
      </p:sp>
    </p:spTree>
    <p:extLst>
      <p:ext uri="{BB962C8B-B14F-4D97-AF65-F5344CB8AC3E}">
        <p14:creationId xmlns:p14="http://schemas.microsoft.com/office/powerpoint/2010/main" val="618123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31</a:t>
            </a:fld>
            <a:endParaRPr lang="en-US"/>
          </a:p>
        </p:txBody>
      </p:sp>
    </p:spTree>
    <p:extLst>
      <p:ext uri="{BB962C8B-B14F-4D97-AF65-F5344CB8AC3E}">
        <p14:creationId xmlns:p14="http://schemas.microsoft.com/office/powerpoint/2010/main" val="25868003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32</a:t>
            </a:fld>
            <a:endParaRPr lang="en-US"/>
          </a:p>
        </p:txBody>
      </p:sp>
    </p:spTree>
    <p:extLst>
      <p:ext uri="{BB962C8B-B14F-4D97-AF65-F5344CB8AC3E}">
        <p14:creationId xmlns:p14="http://schemas.microsoft.com/office/powerpoint/2010/main" val="4248733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33</a:t>
            </a:fld>
            <a:endParaRPr lang="en-US"/>
          </a:p>
        </p:txBody>
      </p:sp>
    </p:spTree>
    <p:extLst>
      <p:ext uri="{BB962C8B-B14F-4D97-AF65-F5344CB8AC3E}">
        <p14:creationId xmlns:p14="http://schemas.microsoft.com/office/powerpoint/2010/main" val="4147546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34</a:t>
            </a:fld>
            <a:endParaRPr lang="en-US"/>
          </a:p>
        </p:txBody>
      </p:sp>
    </p:spTree>
    <p:extLst>
      <p:ext uri="{BB962C8B-B14F-4D97-AF65-F5344CB8AC3E}">
        <p14:creationId xmlns:p14="http://schemas.microsoft.com/office/powerpoint/2010/main" val="32898266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35</a:t>
            </a:fld>
            <a:endParaRPr lang="en-US"/>
          </a:p>
        </p:txBody>
      </p:sp>
    </p:spTree>
    <p:extLst>
      <p:ext uri="{BB962C8B-B14F-4D97-AF65-F5344CB8AC3E}">
        <p14:creationId xmlns:p14="http://schemas.microsoft.com/office/powerpoint/2010/main" val="4090780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4</a:t>
            </a:fld>
            <a:endParaRPr lang="en-US"/>
          </a:p>
        </p:txBody>
      </p:sp>
    </p:spTree>
    <p:extLst>
      <p:ext uri="{BB962C8B-B14F-4D97-AF65-F5344CB8AC3E}">
        <p14:creationId xmlns:p14="http://schemas.microsoft.com/office/powerpoint/2010/main" val="23114380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36</a:t>
            </a:fld>
            <a:endParaRPr lang="en-US"/>
          </a:p>
        </p:txBody>
      </p:sp>
    </p:spTree>
    <p:extLst>
      <p:ext uri="{BB962C8B-B14F-4D97-AF65-F5344CB8AC3E}">
        <p14:creationId xmlns:p14="http://schemas.microsoft.com/office/powerpoint/2010/main" val="42728619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37</a:t>
            </a:fld>
            <a:endParaRPr lang="en-US"/>
          </a:p>
        </p:txBody>
      </p:sp>
    </p:spTree>
    <p:extLst>
      <p:ext uri="{BB962C8B-B14F-4D97-AF65-F5344CB8AC3E}">
        <p14:creationId xmlns:p14="http://schemas.microsoft.com/office/powerpoint/2010/main" val="3407883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38</a:t>
            </a:fld>
            <a:endParaRPr lang="en-US"/>
          </a:p>
        </p:txBody>
      </p:sp>
    </p:spTree>
    <p:extLst>
      <p:ext uri="{BB962C8B-B14F-4D97-AF65-F5344CB8AC3E}">
        <p14:creationId xmlns:p14="http://schemas.microsoft.com/office/powerpoint/2010/main" val="2176047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39</a:t>
            </a:fld>
            <a:endParaRPr lang="en-US"/>
          </a:p>
        </p:txBody>
      </p:sp>
    </p:spTree>
    <p:extLst>
      <p:ext uri="{BB962C8B-B14F-4D97-AF65-F5344CB8AC3E}">
        <p14:creationId xmlns:p14="http://schemas.microsoft.com/office/powerpoint/2010/main" val="14735900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40</a:t>
            </a:fld>
            <a:endParaRPr lang="en-US"/>
          </a:p>
        </p:txBody>
      </p:sp>
    </p:spTree>
    <p:extLst>
      <p:ext uri="{BB962C8B-B14F-4D97-AF65-F5344CB8AC3E}">
        <p14:creationId xmlns:p14="http://schemas.microsoft.com/office/powerpoint/2010/main" val="42828362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41</a:t>
            </a:fld>
            <a:endParaRPr lang="en-US"/>
          </a:p>
        </p:txBody>
      </p:sp>
    </p:spTree>
    <p:extLst>
      <p:ext uri="{BB962C8B-B14F-4D97-AF65-F5344CB8AC3E}">
        <p14:creationId xmlns:p14="http://schemas.microsoft.com/office/powerpoint/2010/main" val="11783991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42</a:t>
            </a:fld>
            <a:endParaRPr lang="en-US"/>
          </a:p>
        </p:txBody>
      </p:sp>
    </p:spTree>
    <p:extLst>
      <p:ext uri="{BB962C8B-B14F-4D97-AF65-F5344CB8AC3E}">
        <p14:creationId xmlns:p14="http://schemas.microsoft.com/office/powerpoint/2010/main" val="31019932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43</a:t>
            </a:fld>
            <a:endParaRPr lang="en-US"/>
          </a:p>
        </p:txBody>
      </p:sp>
    </p:spTree>
    <p:extLst>
      <p:ext uri="{BB962C8B-B14F-4D97-AF65-F5344CB8AC3E}">
        <p14:creationId xmlns:p14="http://schemas.microsoft.com/office/powerpoint/2010/main" val="2783051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5</a:t>
            </a:fld>
            <a:endParaRPr lang="en-US"/>
          </a:p>
        </p:txBody>
      </p:sp>
    </p:spTree>
    <p:extLst>
      <p:ext uri="{BB962C8B-B14F-4D97-AF65-F5344CB8AC3E}">
        <p14:creationId xmlns:p14="http://schemas.microsoft.com/office/powerpoint/2010/main" val="1412428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6</a:t>
            </a:fld>
            <a:endParaRPr lang="en-US"/>
          </a:p>
        </p:txBody>
      </p:sp>
    </p:spTree>
    <p:extLst>
      <p:ext uri="{BB962C8B-B14F-4D97-AF65-F5344CB8AC3E}">
        <p14:creationId xmlns:p14="http://schemas.microsoft.com/office/powerpoint/2010/main" val="523031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7998FC9-B347-4076-B79D-AC1C31406E41}" type="slidenum">
              <a:rPr lang="en-US" smtClean="0"/>
              <a:t>8</a:t>
            </a:fld>
            <a:endParaRPr lang="en-US"/>
          </a:p>
        </p:txBody>
      </p:sp>
    </p:spTree>
    <p:extLst>
      <p:ext uri="{BB962C8B-B14F-4D97-AF65-F5344CB8AC3E}">
        <p14:creationId xmlns:p14="http://schemas.microsoft.com/office/powerpoint/2010/main" val="1447483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B78F822-1604-46A1-B774-98785DAB6E05}" type="slidenum">
              <a:rPr lang="en-US" smtClean="0"/>
              <a:t>9</a:t>
            </a:fld>
            <a:endParaRPr lang="en-US"/>
          </a:p>
        </p:txBody>
      </p:sp>
    </p:spTree>
    <p:extLst>
      <p:ext uri="{BB962C8B-B14F-4D97-AF65-F5344CB8AC3E}">
        <p14:creationId xmlns:p14="http://schemas.microsoft.com/office/powerpoint/2010/main" val="3867007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B4DA9FB-753E-40F4-8774-14D1CC987A30}" type="slidenum">
              <a:rPr lang="en-US" smtClean="0"/>
              <a:t>11</a:t>
            </a:fld>
            <a:endParaRPr lang="en-US"/>
          </a:p>
        </p:txBody>
      </p:sp>
    </p:spTree>
    <p:extLst>
      <p:ext uri="{BB962C8B-B14F-4D97-AF65-F5344CB8AC3E}">
        <p14:creationId xmlns:p14="http://schemas.microsoft.com/office/powerpoint/2010/main" val="3676802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98FC9-B347-4076-B79D-AC1C31406E41}" type="slidenum">
              <a:rPr lang="en-US" smtClean="0"/>
              <a:t>12</a:t>
            </a:fld>
            <a:endParaRPr lang="en-US"/>
          </a:p>
        </p:txBody>
      </p:sp>
    </p:spTree>
    <p:extLst>
      <p:ext uri="{BB962C8B-B14F-4D97-AF65-F5344CB8AC3E}">
        <p14:creationId xmlns:p14="http://schemas.microsoft.com/office/powerpoint/2010/main" val="763556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37EC87-BEAC-E041-978E-E59F53D17C3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r="5109" b="28792"/>
          <a:stretch/>
        </p:blipFill>
        <p:spPr>
          <a:xfrm>
            <a:off x="0" y="10789"/>
            <a:ext cx="12192000" cy="6858000"/>
          </a:xfrm>
          <a:prstGeom prst="rect">
            <a:avLst/>
          </a:prstGeom>
        </p:spPr>
      </p:pic>
      <p:pic>
        <p:nvPicPr>
          <p:cNvPr id="8" name="Picture 7" descr="A picture containing graphical user interface&#10;&#10;Description automatically generated">
            <a:extLst>
              <a:ext uri="{FF2B5EF4-FFF2-40B4-BE49-F238E27FC236}">
                <a16:creationId xmlns:a16="http://schemas.microsoft.com/office/drawing/2014/main" id="{AE047388-19BE-224F-9E9C-7C8FBFEAD77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5160" y="551519"/>
            <a:ext cx="3276600" cy="698500"/>
          </a:xfrm>
          <a:prstGeom prst="rect">
            <a:avLst/>
          </a:prstGeom>
        </p:spPr>
      </p:pic>
      <p:sp>
        <p:nvSpPr>
          <p:cNvPr id="2" name="Title 1">
            <a:extLst>
              <a:ext uri="{FF2B5EF4-FFF2-40B4-BE49-F238E27FC236}">
                <a16:creationId xmlns:a16="http://schemas.microsoft.com/office/drawing/2014/main" id="{606B57A1-4B9C-4A4F-9D44-E0C0352164C3}"/>
              </a:ext>
            </a:extLst>
          </p:cNvPr>
          <p:cNvSpPr>
            <a:spLocks noGrp="1"/>
          </p:cNvSpPr>
          <p:nvPr>
            <p:ph type="ctrTitle"/>
          </p:nvPr>
        </p:nvSpPr>
        <p:spPr>
          <a:xfrm>
            <a:off x="392783" y="2847468"/>
            <a:ext cx="9144000" cy="2387600"/>
          </a:xfrm>
        </p:spPr>
        <p:txBody>
          <a:bodyPr anchor="b"/>
          <a:lstStyle>
            <a:lvl1pPr algn="l">
              <a:defRPr sz="6000" b="1">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D2345513-731E-476E-9275-BECB0E4ADEFB}"/>
              </a:ext>
            </a:extLst>
          </p:cNvPr>
          <p:cNvSpPr>
            <a:spLocks noGrp="1"/>
          </p:cNvSpPr>
          <p:nvPr>
            <p:ph type="subTitle" idx="1"/>
          </p:nvPr>
        </p:nvSpPr>
        <p:spPr>
          <a:xfrm>
            <a:off x="392783" y="5327143"/>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40161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B8886-A0C1-4E04-AB64-4FF8660682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FC6C19-BD49-4B3D-9F2A-993AD22AFA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8316E1-9CF2-4FBC-A907-AEB8CC4C395E}"/>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5" name="Footer Placeholder 4">
            <a:extLst>
              <a:ext uri="{FF2B5EF4-FFF2-40B4-BE49-F238E27FC236}">
                <a16:creationId xmlns:a16="http://schemas.microsoft.com/office/drawing/2014/main" id="{C7A2FCF9-60DB-4DE0-8D57-FB61DB7BD37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021DABF-A0D8-455B-80CF-3788D98A2C04}"/>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3128434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455C90-A26D-4947-920C-11E8A534E3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C7B36A-B31D-4443-ABED-94FB178AAE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319659-36E8-4CE0-BF34-16369116EEA8}"/>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5" name="Footer Placeholder 4">
            <a:extLst>
              <a:ext uri="{FF2B5EF4-FFF2-40B4-BE49-F238E27FC236}">
                <a16:creationId xmlns:a16="http://schemas.microsoft.com/office/drawing/2014/main" id="{5FD888F6-83D0-4E6F-8A25-0CEB9F5D491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D54DCE7-3E12-435E-9D35-B6AAAA0CF76C}"/>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3115368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AC6637A-2D71-7F4C-BED4-4FA4CF4C70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2" name="Title 1">
            <a:extLst>
              <a:ext uri="{FF2B5EF4-FFF2-40B4-BE49-F238E27FC236}">
                <a16:creationId xmlns:a16="http://schemas.microsoft.com/office/drawing/2014/main" id="{C3472817-D8DB-4574-BF47-A7320FAB948E}"/>
              </a:ext>
            </a:extLst>
          </p:cNvPr>
          <p:cNvSpPr>
            <a:spLocks noGrp="1"/>
          </p:cNvSpPr>
          <p:nvPr>
            <p:ph type="title"/>
          </p:nvPr>
        </p:nvSpPr>
        <p:spPr>
          <a:xfrm>
            <a:off x="170366" y="1"/>
            <a:ext cx="10515600" cy="1130358"/>
          </a:xfrm>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05ADC44-0B4D-40EA-8F41-A46122334921}"/>
              </a:ext>
            </a:extLst>
          </p:cNvPr>
          <p:cNvSpPr>
            <a:spLocks noGrp="1"/>
          </p:cNvSpPr>
          <p:nvPr>
            <p:ph idx="1"/>
          </p:nvPr>
        </p:nvSpPr>
        <p:spPr>
          <a:xfrm>
            <a:off x="170366"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Box 10">
            <a:extLst>
              <a:ext uri="{FF2B5EF4-FFF2-40B4-BE49-F238E27FC236}">
                <a16:creationId xmlns:a16="http://schemas.microsoft.com/office/drawing/2014/main" id="{DEECF41C-7439-DC40-ADD5-EFBBD4B08004}"/>
              </a:ext>
            </a:extLst>
          </p:cNvPr>
          <p:cNvSpPr txBox="1"/>
          <p:nvPr userDrawn="1"/>
        </p:nvSpPr>
        <p:spPr>
          <a:xfrm>
            <a:off x="170366" y="6559491"/>
            <a:ext cx="4952999" cy="246221"/>
          </a:xfrm>
          <a:prstGeom prst="rect">
            <a:avLst/>
          </a:prstGeom>
          <a:noFill/>
        </p:spPr>
        <p:txBody>
          <a:bodyPr wrap="square" rtlCol="0">
            <a:spAutoFit/>
          </a:bodyPr>
          <a:lstStyle/>
          <a:p>
            <a:r>
              <a:rPr lang="en-US" sz="1000" dirty="0">
                <a:solidFill>
                  <a:schemeClr val="bg1"/>
                </a:solidFill>
              </a:rPr>
              <a:t>Level 1: Foundational Concepts    |    </a:t>
            </a:r>
            <a:r>
              <a:rPr lang="en-US" sz="1000" dirty="0" err="1">
                <a:solidFill>
                  <a:schemeClr val="bg1"/>
                </a:solidFill>
              </a:rPr>
              <a:t>www.fda.gov</a:t>
            </a:r>
            <a:r>
              <a:rPr lang="en-US" sz="1000" dirty="0">
                <a:solidFill>
                  <a:schemeClr val="bg1"/>
                </a:solidFill>
              </a:rPr>
              <a:t>/biosimilars</a:t>
            </a:r>
          </a:p>
        </p:txBody>
      </p:sp>
      <p:sp>
        <p:nvSpPr>
          <p:cNvPr id="14" name="TextBox 13">
            <a:extLst>
              <a:ext uri="{FF2B5EF4-FFF2-40B4-BE49-F238E27FC236}">
                <a16:creationId xmlns:a16="http://schemas.microsoft.com/office/drawing/2014/main" id="{099BCE1C-1422-7F44-AEE2-9A72C2B3DAC2}"/>
              </a:ext>
            </a:extLst>
          </p:cNvPr>
          <p:cNvSpPr txBox="1"/>
          <p:nvPr userDrawn="1"/>
        </p:nvSpPr>
        <p:spPr>
          <a:xfrm>
            <a:off x="6727371" y="6559491"/>
            <a:ext cx="4952999" cy="246221"/>
          </a:xfrm>
          <a:prstGeom prst="rect">
            <a:avLst/>
          </a:prstGeom>
          <a:noFill/>
        </p:spPr>
        <p:txBody>
          <a:bodyPr wrap="square" rtlCol="0">
            <a:spAutoFit/>
          </a:bodyPr>
          <a:lstStyle/>
          <a:p>
            <a:pPr algn="r"/>
            <a:fld id="{A01B2B01-070B-5046-B78F-2F68037B4B16}" type="slidenum">
              <a:rPr lang="en-US" sz="1000" b="1" smtClean="0">
                <a:solidFill>
                  <a:srgbClr val="004A90"/>
                </a:solidFill>
              </a:rPr>
              <a:t>‹#›</a:t>
            </a:fld>
            <a:endParaRPr lang="en-US" sz="1000" b="1" dirty="0">
              <a:solidFill>
                <a:srgbClr val="004A90"/>
              </a:solidFill>
            </a:endParaRPr>
          </a:p>
        </p:txBody>
      </p:sp>
    </p:spTree>
    <p:extLst>
      <p:ext uri="{BB962C8B-B14F-4D97-AF65-F5344CB8AC3E}">
        <p14:creationId xmlns:p14="http://schemas.microsoft.com/office/powerpoint/2010/main" val="644286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ADCD9-B575-4EA3-A607-94022BE5B6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7A4B7D-0997-4AA9-AC33-8D4CA25EF6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F08ADC-22A3-4C3D-A27F-C402959A710E}"/>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dirty="0"/>
          </a:p>
        </p:txBody>
      </p:sp>
      <p:sp>
        <p:nvSpPr>
          <p:cNvPr id="5" name="Footer Placeholder 4">
            <a:extLst>
              <a:ext uri="{FF2B5EF4-FFF2-40B4-BE49-F238E27FC236}">
                <a16:creationId xmlns:a16="http://schemas.microsoft.com/office/drawing/2014/main" id="{5C726ED5-96CE-4C1F-B62A-ED4CE173F0E8}"/>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D820A28F-740F-45E2-9BA2-0FC9A41ED57C}"/>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dirty="0"/>
          </a:p>
        </p:txBody>
      </p:sp>
    </p:spTree>
    <p:extLst>
      <p:ext uri="{BB962C8B-B14F-4D97-AF65-F5344CB8AC3E}">
        <p14:creationId xmlns:p14="http://schemas.microsoft.com/office/powerpoint/2010/main" val="3986797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E52CA-274C-42E3-AD0C-E69B97E260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85D744-6B3E-425D-9AE0-EB6681C570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AB1ADE-4BA7-4920-95DA-F34337415B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386E2E-F983-4136-A2E6-9C6F61DD458D}"/>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6" name="Footer Placeholder 5">
            <a:extLst>
              <a:ext uri="{FF2B5EF4-FFF2-40B4-BE49-F238E27FC236}">
                <a16:creationId xmlns:a16="http://schemas.microsoft.com/office/drawing/2014/main" id="{D3D9F59D-2220-4009-9B15-D794E18D7E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BFD0DE-9470-44D6-A59E-98AD50EC429B}"/>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1350589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509A7-F684-4356-96EA-9699B0723C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7C2B43-7C2F-4E01-85F1-966FA63B0F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B9B770-1DED-439F-A10F-1CD896B991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2548914-EE61-4B15-A044-B2EF419359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2EFD6C5-181C-4795-9618-408BAFE60B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89053E-97D5-48ED-AD38-DED33AF2F439}"/>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8" name="Footer Placeholder 7">
            <a:extLst>
              <a:ext uri="{FF2B5EF4-FFF2-40B4-BE49-F238E27FC236}">
                <a16:creationId xmlns:a16="http://schemas.microsoft.com/office/drawing/2014/main" id="{1AA79E9D-9A31-4ADC-BF48-891034C37BD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231669C0-CE65-4BDF-A84F-CD4B8EE03A41}"/>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2304434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B1F349-E2F6-E242-8C82-D1AEF6BA48D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 b="96400"/>
          <a:stretch/>
        </p:blipFill>
        <p:spPr>
          <a:xfrm>
            <a:off x="0" y="6529137"/>
            <a:ext cx="12192000" cy="328863"/>
          </a:xfrm>
          <a:prstGeom prst="rect">
            <a:avLst/>
          </a:prstGeom>
        </p:spPr>
      </p:pic>
      <p:sp>
        <p:nvSpPr>
          <p:cNvPr id="2" name="Title 1">
            <a:extLst>
              <a:ext uri="{FF2B5EF4-FFF2-40B4-BE49-F238E27FC236}">
                <a16:creationId xmlns:a16="http://schemas.microsoft.com/office/drawing/2014/main" id="{DD448713-F0EB-458E-96A6-F3D43526F630}"/>
              </a:ext>
            </a:extLst>
          </p:cNvPr>
          <p:cNvSpPr>
            <a:spLocks noGrp="1"/>
          </p:cNvSpPr>
          <p:nvPr>
            <p:ph type="title"/>
          </p:nvPr>
        </p:nvSpPr>
        <p:spPr/>
        <p:txBody>
          <a:bodyPr/>
          <a:lstStyle/>
          <a:p>
            <a:r>
              <a:rPr lang="en-US"/>
              <a:t>Click to edit Master title style</a:t>
            </a:r>
          </a:p>
        </p:txBody>
      </p:sp>
      <p:sp>
        <p:nvSpPr>
          <p:cNvPr id="8" name="TextBox 7">
            <a:extLst>
              <a:ext uri="{FF2B5EF4-FFF2-40B4-BE49-F238E27FC236}">
                <a16:creationId xmlns:a16="http://schemas.microsoft.com/office/drawing/2014/main" id="{7E2CFB6C-7FCB-0D42-B39E-3AEF09B80472}"/>
              </a:ext>
            </a:extLst>
          </p:cNvPr>
          <p:cNvSpPr txBox="1"/>
          <p:nvPr userDrawn="1"/>
        </p:nvSpPr>
        <p:spPr>
          <a:xfrm>
            <a:off x="6727371" y="6559491"/>
            <a:ext cx="4952999" cy="246221"/>
          </a:xfrm>
          <a:prstGeom prst="rect">
            <a:avLst/>
          </a:prstGeom>
          <a:noFill/>
        </p:spPr>
        <p:txBody>
          <a:bodyPr wrap="square" rtlCol="0">
            <a:spAutoFit/>
          </a:bodyPr>
          <a:lstStyle/>
          <a:p>
            <a:pPr algn="r"/>
            <a:fld id="{A01B2B01-070B-5046-B78F-2F68037B4B16}" type="slidenum">
              <a:rPr lang="en-US" sz="1000" b="1" smtClean="0">
                <a:solidFill>
                  <a:srgbClr val="004A90"/>
                </a:solidFill>
              </a:rPr>
              <a:t>‹#›</a:t>
            </a:fld>
            <a:endParaRPr lang="en-US" sz="1000" b="1" dirty="0">
              <a:solidFill>
                <a:srgbClr val="004A90"/>
              </a:solidFill>
            </a:endParaRPr>
          </a:p>
        </p:txBody>
      </p:sp>
      <p:sp>
        <p:nvSpPr>
          <p:cNvPr id="9" name="TextBox 8">
            <a:extLst>
              <a:ext uri="{FF2B5EF4-FFF2-40B4-BE49-F238E27FC236}">
                <a16:creationId xmlns:a16="http://schemas.microsoft.com/office/drawing/2014/main" id="{8AF35E2A-3604-5843-BC2F-F8F3F28B6B32}"/>
              </a:ext>
            </a:extLst>
          </p:cNvPr>
          <p:cNvSpPr txBox="1"/>
          <p:nvPr userDrawn="1"/>
        </p:nvSpPr>
        <p:spPr>
          <a:xfrm>
            <a:off x="170366" y="6559491"/>
            <a:ext cx="4952999" cy="246221"/>
          </a:xfrm>
          <a:prstGeom prst="rect">
            <a:avLst/>
          </a:prstGeom>
          <a:noFill/>
        </p:spPr>
        <p:txBody>
          <a:bodyPr wrap="square" rtlCol="0">
            <a:spAutoFit/>
          </a:bodyPr>
          <a:lstStyle/>
          <a:p>
            <a:r>
              <a:rPr lang="en-US" sz="1000" dirty="0">
                <a:solidFill>
                  <a:schemeClr val="bg1"/>
                </a:solidFill>
              </a:rPr>
              <a:t>Level 1: Foundational Concepts    |    </a:t>
            </a:r>
            <a:r>
              <a:rPr lang="en-US" sz="1000" dirty="0" err="1">
                <a:solidFill>
                  <a:schemeClr val="bg1"/>
                </a:solidFill>
              </a:rPr>
              <a:t>www.fda.gov</a:t>
            </a:r>
            <a:r>
              <a:rPr lang="en-US" sz="1000" dirty="0">
                <a:solidFill>
                  <a:schemeClr val="bg1"/>
                </a:solidFill>
              </a:rPr>
              <a:t>/biosimilars</a:t>
            </a:r>
          </a:p>
        </p:txBody>
      </p:sp>
    </p:spTree>
    <p:extLst>
      <p:ext uri="{BB962C8B-B14F-4D97-AF65-F5344CB8AC3E}">
        <p14:creationId xmlns:p14="http://schemas.microsoft.com/office/powerpoint/2010/main" val="2801436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C07EE1-32B6-D04A-AD12-4BC7AC712A5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 b="96400"/>
          <a:stretch/>
        </p:blipFill>
        <p:spPr>
          <a:xfrm>
            <a:off x="0" y="6529137"/>
            <a:ext cx="12192000" cy="328863"/>
          </a:xfrm>
          <a:prstGeom prst="rect">
            <a:avLst/>
          </a:prstGeom>
        </p:spPr>
      </p:pic>
      <p:sp>
        <p:nvSpPr>
          <p:cNvPr id="9" name="TextBox 8">
            <a:extLst>
              <a:ext uri="{FF2B5EF4-FFF2-40B4-BE49-F238E27FC236}">
                <a16:creationId xmlns:a16="http://schemas.microsoft.com/office/drawing/2014/main" id="{AFFF86A6-676B-2C45-9705-AD8D736E6BD0}"/>
              </a:ext>
            </a:extLst>
          </p:cNvPr>
          <p:cNvSpPr txBox="1"/>
          <p:nvPr userDrawn="1"/>
        </p:nvSpPr>
        <p:spPr>
          <a:xfrm>
            <a:off x="6727371" y="6559491"/>
            <a:ext cx="4952999" cy="246221"/>
          </a:xfrm>
          <a:prstGeom prst="rect">
            <a:avLst/>
          </a:prstGeom>
          <a:noFill/>
        </p:spPr>
        <p:txBody>
          <a:bodyPr wrap="square" rtlCol="0">
            <a:spAutoFit/>
          </a:bodyPr>
          <a:lstStyle/>
          <a:p>
            <a:pPr algn="r"/>
            <a:fld id="{A01B2B01-070B-5046-B78F-2F68037B4B16}" type="slidenum">
              <a:rPr lang="en-US" sz="1000" b="1" smtClean="0">
                <a:solidFill>
                  <a:srgbClr val="004A90"/>
                </a:solidFill>
              </a:rPr>
              <a:t>‹#›</a:t>
            </a:fld>
            <a:endParaRPr lang="en-US" sz="1000" b="1" dirty="0">
              <a:solidFill>
                <a:srgbClr val="004A90"/>
              </a:solidFill>
            </a:endParaRPr>
          </a:p>
        </p:txBody>
      </p:sp>
      <p:sp>
        <p:nvSpPr>
          <p:cNvPr id="6" name="TextBox 5">
            <a:extLst>
              <a:ext uri="{FF2B5EF4-FFF2-40B4-BE49-F238E27FC236}">
                <a16:creationId xmlns:a16="http://schemas.microsoft.com/office/drawing/2014/main" id="{02020E2A-0FCC-BB4D-A5C5-0956B8D66DCA}"/>
              </a:ext>
            </a:extLst>
          </p:cNvPr>
          <p:cNvSpPr txBox="1"/>
          <p:nvPr userDrawn="1"/>
        </p:nvSpPr>
        <p:spPr>
          <a:xfrm>
            <a:off x="170366" y="6559491"/>
            <a:ext cx="4952999" cy="246221"/>
          </a:xfrm>
          <a:prstGeom prst="rect">
            <a:avLst/>
          </a:prstGeom>
          <a:noFill/>
        </p:spPr>
        <p:txBody>
          <a:bodyPr wrap="square" rtlCol="0">
            <a:spAutoFit/>
          </a:bodyPr>
          <a:lstStyle/>
          <a:p>
            <a:r>
              <a:rPr lang="en-US" sz="1000" dirty="0">
                <a:solidFill>
                  <a:schemeClr val="bg1"/>
                </a:solidFill>
              </a:rPr>
              <a:t>Level 1: Foundational Concepts    |    </a:t>
            </a:r>
            <a:r>
              <a:rPr lang="en-US" sz="1000" dirty="0" err="1">
                <a:solidFill>
                  <a:schemeClr val="bg1"/>
                </a:solidFill>
              </a:rPr>
              <a:t>www.fda.gov</a:t>
            </a:r>
            <a:r>
              <a:rPr lang="en-US" sz="1000" dirty="0">
                <a:solidFill>
                  <a:schemeClr val="bg1"/>
                </a:solidFill>
              </a:rPr>
              <a:t>/biosimilars</a:t>
            </a:r>
          </a:p>
        </p:txBody>
      </p:sp>
    </p:spTree>
    <p:extLst>
      <p:ext uri="{BB962C8B-B14F-4D97-AF65-F5344CB8AC3E}">
        <p14:creationId xmlns:p14="http://schemas.microsoft.com/office/powerpoint/2010/main" val="4002659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4F3BB-5A36-48C3-A344-A6764FC787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5B30A4-0748-4225-A264-3249034D33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4BCC583-1466-4C48-A951-A1589D252C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422BBC-0CF1-4311-ABB3-8B0653BE05C8}"/>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6" name="Footer Placeholder 5">
            <a:extLst>
              <a:ext uri="{FF2B5EF4-FFF2-40B4-BE49-F238E27FC236}">
                <a16:creationId xmlns:a16="http://schemas.microsoft.com/office/drawing/2014/main" id="{E81DC2AE-FCC0-4316-813D-8C48E386511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A99FEAD-7742-47E9-9FED-6777A2A56F88}"/>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3072372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65E56-F42D-47A1-8B85-B37BA87192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12487-06BC-40C4-9380-797AB0AB1F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60172A-D408-4AD4-AF53-9A7F83318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979BC5-24C0-406D-9F36-1B976A900672}"/>
              </a:ext>
            </a:extLst>
          </p:cNvPr>
          <p:cNvSpPr>
            <a:spLocks noGrp="1"/>
          </p:cNvSpPr>
          <p:nvPr>
            <p:ph type="dt" sz="half" idx="10"/>
          </p:nvPr>
        </p:nvSpPr>
        <p:spPr>
          <a:xfrm>
            <a:off x="838200" y="6356350"/>
            <a:ext cx="2743200" cy="365125"/>
          </a:xfrm>
          <a:prstGeom prst="rect">
            <a:avLst/>
          </a:prstGeom>
        </p:spPr>
        <p:txBody>
          <a:bodyPr/>
          <a:lstStyle/>
          <a:p>
            <a:fld id="{91881622-FCB2-4B23-93D8-9B893BB3F3FA}" type="datetimeFigureOut">
              <a:rPr lang="en-US" smtClean="0"/>
              <a:t>12/20/2021</a:t>
            </a:fld>
            <a:endParaRPr lang="en-US"/>
          </a:p>
        </p:txBody>
      </p:sp>
      <p:sp>
        <p:nvSpPr>
          <p:cNvPr id="6" name="Footer Placeholder 5">
            <a:extLst>
              <a:ext uri="{FF2B5EF4-FFF2-40B4-BE49-F238E27FC236}">
                <a16:creationId xmlns:a16="http://schemas.microsoft.com/office/drawing/2014/main" id="{2A87E4D9-24EE-47ED-A001-27742294737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4610C8C-0272-4A19-9708-85B34E4A3F15}"/>
              </a:ext>
            </a:extLst>
          </p:cNvPr>
          <p:cNvSpPr>
            <a:spLocks noGrp="1"/>
          </p:cNvSpPr>
          <p:nvPr>
            <p:ph type="sldNum" sz="quarter" idx="12"/>
          </p:nvPr>
        </p:nvSpPr>
        <p:spPr>
          <a:xfrm>
            <a:off x="8610600" y="6356350"/>
            <a:ext cx="2743200" cy="365125"/>
          </a:xfrm>
          <a:prstGeom prst="rect">
            <a:avLst/>
          </a:prstGeom>
        </p:spPr>
        <p:txBody>
          <a:bodyPr/>
          <a:lstStyle/>
          <a:p>
            <a:fld id="{90FC658B-B73C-44BF-9024-55C4E7FB3333}" type="slidenum">
              <a:rPr lang="en-US" smtClean="0"/>
              <a:t>‹#›</a:t>
            </a:fld>
            <a:endParaRPr lang="en-US"/>
          </a:p>
        </p:txBody>
      </p:sp>
    </p:spTree>
    <p:extLst>
      <p:ext uri="{BB962C8B-B14F-4D97-AF65-F5344CB8AC3E}">
        <p14:creationId xmlns:p14="http://schemas.microsoft.com/office/powerpoint/2010/main" val="2237557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7280E4-DFAA-4985-8D28-B70D50B9DD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099BE1-5A5C-426B-8158-B8C96976A3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EF40727A-93B9-D246-BF7A-D0945728DEFF}"/>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t="1" b="96400"/>
          <a:stretch/>
        </p:blipFill>
        <p:spPr>
          <a:xfrm>
            <a:off x="0" y="6529137"/>
            <a:ext cx="12192000" cy="328863"/>
          </a:xfrm>
          <a:prstGeom prst="rect">
            <a:avLst/>
          </a:prstGeom>
        </p:spPr>
      </p:pic>
      <p:sp>
        <p:nvSpPr>
          <p:cNvPr id="8" name="Date Placeholder 2">
            <a:extLst>
              <a:ext uri="{FF2B5EF4-FFF2-40B4-BE49-F238E27FC236}">
                <a16:creationId xmlns:a16="http://schemas.microsoft.com/office/drawing/2014/main" id="{231CE9B2-3F5A-DE47-A3E0-816AD7315D23}"/>
              </a:ext>
            </a:extLst>
          </p:cNvPr>
          <p:cNvSpPr>
            <a:spLocks noGrp="1"/>
          </p:cNvSpPr>
          <p:nvPr>
            <p:ph type="dt" sz="half" idx="2"/>
          </p:nvPr>
        </p:nvSpPr>
        <p:spPr>
          <a:xfrm>
            <a:off x="174170" y="6533514"/>
            <a:ext cx="7053943" cy="365125"/>
          </a:xfrm>
          <a:prstGeom prst="rect">
            <a:avLst/>
          </a:prstGeom>
        </p:spPr>
        <p:txBody>
          <a:bodyPr/>
          <a:lstStyle>
            <a:lvl1pPr>
              <a:defRPr sz="1400"/>
            </a:lvl1pPr>
          </a:lstStyle>
          <a:p>
            <a:r>
              <a:rPr lang="en-US" dirty="0">
                <a:solidFill>
                  <a:schemeClr val="bg1"/>
                </a:solidFill>
              </a:rPr>
              <a:t>Level 1: Foundational Concepts     |     </a:t>
            </a:r>
            <a:r>
              <a:rPr lang="en-US" dirty="0" err="1">
                <a:solidFill>
                  <a:schemeClr val="bg1"/>
                </a:solidFill>
              </a:rPr>
              <a:t>www.fda.gov</a:t>
            </a:r>
            <a:r>
              <a:rPr lang="en-US" dirty="0">
                <a:solidFill>
                  <a:schemeClr val="bg1"/>
                </a:solidFill>
              </a:rPr>
              <a:t>/biosimilars</a:t>
            </a:r>
          </a:p>
        </p:txBody>
      </p:sp>
      <p:sp>
        <p:nvSpPr>
          <p:cNvPr id="9" name="Slide Number Placeholder 4">
            <a:extLst>
              <a:ext uri="{FF2B5EF4-FFF2-40B4-BE49-F238E27FC236}">
                <a16:creationId xmlns:a16="http://schemas.microsoft.com/office/drawing/2014/main" id="{0DED2A34-9B7E-DF49-BAE4-1428496392D4}"/>
              </a:ext>
            </a:extLst>
          </p:cNvPr>
          <p:cNvSpPr>
            <a:spLocks noGrp="1"/>
          </p:cNvSpPr>
          <p:nvPr>
            <p:ph type="sldNum" sz="quarter" idx="4"/>
          </p:nvPr>
        </p:nvSpPr>
        <p:spPr>
          <a:xfrm>
            <a:off x="8902831" y="6533514"/>
            <a:ext cx="2743200" cy="365125"/>
          </a:xfrm>
          <a:prstGeom prst="rect">
            <a:avLst/>
          </a:prstGeom>
        </p:spPr>
        <p:txBody>
          <a:bodyPr/>
          <a:lstStyle>
            <a:lvl1pPr algn="r">
              <a:defRPr sz="1400">
                <a:solidFill>
                  <a:srgbClr val="004A90"/>
                </a:solidFill>
              </a:defRPr>
            </a:lvl1pPr>
          </a:lstStyle>
          <a:p>
            <a:fld id="{90FC658B-B73C-44BF-9024-55C4E7FB3333}" type="slidenum">
              <a:rPr lang="en-US" smtClean="0"/>
              <a:pPr/>
              <a:t>‹#›</a:t>
            </a:fld>
            <a:endParaRPr lang="en-US" dirty="0"/>
          </a:p>
        </p:txBody>
      </p:sp>
    </p:spTree>
    <p:extLst>
      <p:ext uri="{BB962C8B-B14F-4D97-AF65-F5344CB8AC3E}">
        <p14:creationId xmlns:p14="http://schemas.microsoft.com/office/powerpoint/2010/main" val="114783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www.fda.gov/safety/medwatch-fda-safety-information-and-adverse-event-reporting-progra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accessdata.fda.gov/scripts/cder/daf/index.cf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cms.gov/Medicare/Medicare-Fee-for-Service-Part-B-Drugs/McrPartBDrugAvgSalesPrice/Part-B-Biosimilar-Biological-Product-Paymen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ncsl.org/research/health/state-laws-and-legislation-related-to-biologic-medications-and-substitution-of-biosimilars.aspx" TargetMode="External"/><Relationship Id="rId5" Type="http://schemas.openxmlformats.org/officeDocument/2006/relationships/hyperlink" Target="https://www.ncbi.nlm.nih.gov/pmc/articles/PMC6355057/" TargetMode="External"/><Relationship Id="rId4" Type="http://schemas.openxmlformats.org/officeDocument/2006/relationships/hyperlink" Target="https://jamanetwork.com/journals/jama/fullarticle/2766151"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hyperlink" Target="https://www.fda.gov/regulatory-information/search-fda-guidance-documents" TargetMode="External"/><Relationship Id="rId3" Type="http://schemas.openxmlformats.org/officeDocument/2006/relationships/hyperlink" Target="http://www.fda.gov/biosimilars" TargetMode="External"/><Relationship Id="rId7" Type="http://schemas.openxmlformats.org/officeDocument/2006/relationships/hyperlink" Target="http://www.fda.gov/drugsatfda"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purplebooksearch.fda.gov/" TargetMode="External"/><Relationship Id="rId5" Type="http://schemas.openxmlformats.org/officeDocument/2006/relationships/hyperlink" Target="https://www.fda.gov/drugs/biosimilars/patient-materials" TargetMode="External"/><Relationship Id="rId10" Type="http://schemas.openxmlformats.org/officeDocument/2006/relationships/hyperlink" Target="https://www.fda.gov/drugs/biosimilars/biosimilar-development-review-and-approval" TargetMode="External"/><Relationship Id="rId4" Type="http://schemas.openxmlformats.org/officeDocument/2006/relationships/hyperlink" Target="https://www.fda.gov/drugs/biosimilars/health-care-provider-materials" TargetMode="External"/><Relationship Id="rId9" Type="http://schemas.openxmlformats.org/officeDocument/2006/relationships/hyperlink" Target="https://www.fda.gov/advisory-committees/committees-and-meeting-materials/human-drug-advisory-committe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7E0C3-CA73-4812-8C29-16B25B54A2C2}"/>
              </a:ext>
            </a:extLst>
          </p:cNvPr>
          <p:cNvSpPr>
            <a:spLocks noGrp="1"/>
          </p:cNvSpPr>
          <p:nvPr>
            <p:ph type="ctrTitle"/>
          </p:nvPr>
        </p:nvSpPr>
        <p:spPr>
          <a:xfrm>
            <a:off x="377687" y="3187748"/>
            <a:ext cx="9144000" cy="2387600"/>
          </a:xfrm>
        </p:spPr>
        <p:txBody>
          <a:bodyPr>
            <a:normAutofit/>
          </a:bodyPr>
          <a:lstStyle/>
          <a:p>
            <a:pPr algn="l"/>
            <a:r>
              <a:rPr lang="en-US" sz="5700" b="1" dirty="0">
                <a:solidFill>
                  <a:schemeClr val="bg1"/>
                </a:solidFill>
                <a:latin typeface="+mn-lt"/>
              </a:rPr>
              <a:t>Biosimilar and Interchangeable Products</a:t>
            </a:r>
          </a:p>
        </p:txBody>
      </p:sp>
      <p:sp>
        <p:nvSpPr>
          <p:cNvPr id="3" name="Subtitle 2">
            <a:extLst>
              <a:ext uri="{FF2B5EF4-FFF2-40B4-BE49-F238E27FC236}">
                <a16:creationId xmlns:a16="http://schemas.microsoft.com/office/drawing/2014/main" id="{AFD057B5-897E-4F2A-ACC4-995229CC5B54}"/>
              </a:ext>
            </a:extLst>
          </p:cNvPr>
          <p:cNvSpPr>
            <a:spLocks noGrp="1"/>
          </p:cNvSpPr>
          <p:nvPr>
            <p:ph type="subTitle" idx="1"/>
          </p:nvPr>
        </p:nvSpPr>
        <p:spPr>
          <a:xfrm>
            <a:off x="427382" y="5689455"/>
            <a:ext cx="9144000" cy="866445"/>
          </a:xfrm>
        </p:spPr>
        <p:txBody>
          <a:bodyPr>
            <a:normAutofit lnSpcReduction="10000"/>
          </a:bodyPr>
          <a:lstStyle/>
          <a:p>
            <a:pPr algn="l"/>
            <a:r>
              <a:rPr lang="en-US" b="1" dirty="0">
                <a:solidFill>
                  <a:schemeClr val="bg1"/>
                </a:solidFill>
              </a:rPr>
              <a:t>Foundational Concepts</a:t>
            </a:r>
          </a:p>
          <a:p>
            <a:pPr algn="l"/>
            <a:r>
              <a:rPr lang="en-US" dirty="0">
                <a:solidFill>
                  <a:schemeClr val="bg1"/>
                </a:solidFill>
              </a:rPr>
              <a:t>Level 1 </a:t>
            </a:r>
            <a:endParaRPr lang="en-US" strike="sngStrike" dirty="0">
              <a:solidFill>
                <a:srgbClr val="FF0000"/>
              </a:solidFill>
            </a:endParaRPr>
          </a:p>
        </p:txBody>
      </p:sp>
    </p:spTree>
    <p:extLst>
      <p:ext uri="{BB962C8B-B14F-4D97-AF65-F5344CB8AC3E}">
        <p14:creationId xmlns:p14="http://schemas.microsoft.com/office/powerpoint/2010/main" val="3449883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DEB26-2C4D-4706-BDF0-F408149E3E63}"/>
              </a:ext>
            </a:extLst>
          </p:cNvPr>
          <p:cNvSpPr>
            <a:spLocks noGrp="1"/>
          </p:cNvSpPr>
          <p:nvPr>
            <p:ph type="title" idx="4294967295"/>
          </p:nvPr>
        </p:nvSpPr>
        <p:spPr>
          <a:xfrm>
            <a:off x="1085337" y="2642651"/>
            <a:ext cx="10515600" cy="1325563"/>
          </a:xfrm>
        </p:spPr>
        <p:txBody>
          <a:bodyPr>
            <a:normAutofit/>
          </a:bodyPr>
          <a:lstStyle/>
          <a:p>
            <a:r>
              <a:rPr lang="en-US" sz="6400" dirty="0">
                <a:solidFill>
                  <a:srgbClr val="007DBC"/>
                </a:solidFill>
                <a:latin typeface="+mn-lt"/>
              </a:rPr>
              <a:t>Inherent Variation in Biologics</a:t>
            </a:r>
          </a:p>
        </p:txBody>
      </p:sp>
    </p:spTree>
    <p:extLst>
      <p:ext uri="{BB962C8B-B14F-4D97-AF65-F5344CB8AC3E}">
        <p14:creationId xmlns:p14="http://schemas.microsoft.com/office/powerpoint/2010/main" val="1171550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4BFC93-C63E-BE4F-B6E8-5A49E5E54386}"/>
              </a:ext>
            </a:extLst>
          </p:cNvPr>
          <p:cNvSpPr>
            <a:spLocks noGrp="1"/>
          </p:cNvSpPr>
          <p:nvPr>
            <p:ph type="title"/>
          </p:nvPr>
        </p:nvSpPr>
        <p:spPr>
          <a:xfrm>
            <a:off x="170366" y="1"/>
            <a:ext cx="9781708" cy="1130358"/>
          </a:xfrm>
        </p:spPr>
        <p:txBody>
          <a:bodyPr>
            <a:normAutofit fontScale="90000"/>
          </a:bodyPr>
          <a:lstStyle/>
          <a:p>
            <a:r>
              <a:rPr lang="en-US" dirty="0"/>
              <a:t>Biological Products Contain Inherent Variation</a:t>
            </a:r>
          </a:p>
        </p:txBody>
      </p:sp>
      <p:sp>
        <p:nvSpPr>
          <p:cNvPr id="2" name="Rectangle 1">
            <a:extLst>
              <a:ext uri="{FF2B5EF4-FFF2-40B4-BE49-F238E27FC236}">
                <a16:creationId xmlns:a16="http://schemas.microsoft.com/office/drawing/2014/main" id="{0F684421-4D96-49C7-8D2A-B8C7F8B5E5A3}"/>
              </a:ext>
            </a:extLst>
          </p:cNvPr>
          <p:cNvSpPr/>
          <p:nvPr/>
        </p:nvSpPr>
        <p:spPr>
          <a:xfrm>
            <a:off x="170366" y="1182646"/>
            <a:ext cx="11280899" cy="923330"/>
          </a:xfrm>
          <a:prstGeom prst="rect">
            <a:avLst/>
          </a:prstGeom>
        </p:spPr>
        <p:txBody>
          <a:bodyPr wrap="square">
            <a:spAutoFit/>
          </a:bodyPr>
          <a:lstStyle/>
          <a:p>
            <a:r>
              <a:rPr lang="en-CA" altLang="en-US" dirty="0"/>
              <a:t>Cells can make exact copies of the protein, but after the protein is made, other variations (e.g., add-ons and changes) may occur, like the addition of sugar molecules or the modification of certain amino acids.</a:t>
            </a:r>
          </a:p>
          <a:p>
            <a:endParaRPr lang="en-US" u="sng" dirty="0"/>
          </a:p>
        </p:txBody>
      </p:sp>
      <p:pic>
        <p:nvPicPr>
          <p:cNvPr id="9" name="Picture 8" descr="An example of a biological product (monoclonal antibody medicine) with different post-translational modifications (as indicated by gray boxes and arrows).">
            <a:extLst>
              <a:ext uri="{FF2B5EF4-FFF2-40B4-BE49-F238E27FC236}">
                <a16:creationId xmlns:a16="http://schemas.microsoft.com/office/drawing/2014/main" id="{2CD8CE5B-A8C5-4083-A660-6CBCA160E0C0}"/>
              </a:ext>
            </a:extLst>
          </p:cNvPr>
          <p:cNvPicPr>
            <a:picLocks noChangeAspect="1"/>
          </p:cNvPicPr>
          <p:nvPr/>
        </p:nvPicPr>
        <p:blipFill>
          <a:blip r:embed="rId3"/>
          <a:stretch>
            <a:fillRect/>
          </a:stretch>
        </p:blipFill>
        <p:spPr>
          <a:xfrm>
            <a:off x="1493121" y="1435527"/>
            <a:ext cx="9205758" cy="5175953"/>
          </a:xfrm>
          <a:prstGeom prst="rect">
            <a:avLst/>
          </a:prstGeom>
        </p:spPr>
      </p:pic>
    </p:spTree>
    <p:extLst>
      <p:ext uri="{BB962C8B-B14F-4D97-AF65-F5344CB8AC3E}">
        <p14:creationId xmlns:p14="http://schemas.microsoft.com/office/powerpoint/2010/main" val="1650747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AC93B7F-112A-8D43-9ADB-65C5BD434D8E}"/>
              </a:ext>
            </a:extLst>
          </p:cNvPr>
          <p:cNvSpPr>
            <a:spLocks noGrp="1"/>
          </p:cNvSpPr>
          <p:nvPr>
            <p:ph type="title"/>
          </p:nvPr>
        </p:nvSpPr>
        <p:spPr/>
        <p:txBody>
          <a:bodyPr/>
          <a:lstStyle/>
          <a:p>
            <a:r>
              <a:rPr lang="en-US" dirty="0"/>
              <a:t>Biological Product Lot-to-Lot Variability</a:t>
            </a:r>
          </a:p>
        </p:txBody>
      </p:sp>
      <p:sp>
        <p:nvSpPr>
          <p:cNvPr id="3" name="Content Placeholder 2">
            <a:extLst>
              <a:ext uri="{FF2B5EF4-FFF2-40B4-BE49-F238E27FC236}">
                <a16:creationId xmlns:a16="http://schemas.microsoft.com/office/drawing/2014/main" id="{0DE0E9B4-9A0E-411F-BECF-E1C6A1684ACF}"/>
              </a:ext>
            </a:extLst>
          </p:cNvPr>
          <p:cNvSpPr>
            <a:spLocks noGrp="1"/>
          </p:cNvSpPr>
          <p:nvPr>
            <p:ph idx="1"/>
          </p:nvPr>
        </p:nvSpPr>
        <p:spPr>
          <a:xfrm>
            <a:off x="5028047" y="1689839"/>
            <a:ext cx="6772717" cy="4688230"/>
          </a:xfrm>
        </p:spPr>
        <p:txBody>
          <a:bodyPr>
            <a:noAutofit/>
          </a:bodyPr>
          <a:lstStyle/>
          <a:p>
            <a:pPr marL="0" indent="0" algn="just">
              <a:buNone/>
            </a:pPr>
            <a:r>
              <a:rPr lang="en-US" sz="1800" b="1" dirty="0">
                <a:solidFill>
                  <a:srgbClr val="004A90"/>
                </a:solidFill>
              </a:rPr>
              <a:t>Because biologics are generally made in cells, there are inherent variations that result from the manufacturing process. Inherent variation may also exist within lots and between different lots of reference products and biosimilars. A lot of a reference product and biosimilar can contain millions of slightly different versions of the same protein or antibody.</a:t>
            </a:r>
          </a:p>
          <a:p>
            <a:pPr algn="just"/>
            <a:r>
              <a:rPr lang="en-US" sz="1600" dirty="0"/>
              <a:t>As part of the approval process for both reference products and biosimilars, FDA assesses a biosimilar manufacturer’s strategy to control for the pattern and degree of variations between different lots to help ensure consistent safety and effectiveness</a:t>
            </a:r>
            <a:r>
              <a:rPr lang="en-US" sz="1600" dirty="0">
                <a:solidFill>
                  <a:srgbClr val="FF0000"/>
                </a:solidFill>
              </a:rPr>
              <a:t>.</a:t>
            </a:r>
          </a:p>
          <a:p>
            <a:pPr algn="just"/>
            <a:r>
              <a:rPr lang="en-US" sz="1600" dirty="0"/>
              <a:t>Manufacturers must demonstrate that their proposed biosimilar product has similar variations compared to the reference product and that their product has no clinically meaningful differences in terms of safety and effectiveness. Compared to the reference product, the effect of the biosimilar is the same, dosing is the same, and administration is the same.</a:t>
            </a:r>
          </a:p>
        </p:txBody>
      </p:sp>
      <p:pic>
        <p:nvPicPr>
          <p:cNvPr id="4" name="Picture 3" descr="Reference Product and Biosimilar Product lots graphic. ">
            <a:extLst>
              <a:ext uri="{FF2B5EF4-FFF2-40B4-BE49-F238E27FC236}">
                <a16:creationId xmlns:a16="http://schemas.microsoft.com/office/drawing/2014/main" id="{3AE0EF2B-1BAE-458A-A5C0-0D1CC4E1BE88}"/>
              </a:ext>
            </a:extLst>
          </p:cNvPr>
          <p:cNvPicPr>
            <a:picLocks noChangeAspect="1"/>
          </p:cNvPicPr>
          <p:nvPr/>
        </p:nvPicPr>
        <p:blipFill>
          <a:blip r:embed="rId3"/>
          <a:stretch>
            <a:fillRect/>
          </a:stretch>
        </p:blipFill>
        <p:spPr>
          <a:xfrm>
            <a:off x="103351" y="1159543"/>
            <a:ext cx="4895512" cy="5310076"/>
          </a:xfrm>
          <a:prstGeom prst="rect">
            <a:avLst/>
          </a:prstGeom>
        </p:spPr>
      </p:pic>
    </p:spTree>
    <p:extLst>
      <p:ext uri="{BB962C8B-B14F-4D97-AF65-F5344CB8AC3E}">
        <p14:creationId xmlns:p14="http://schemas.microsoft.com/office/powerpoint/2010/main" val="1422403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0049D30-6842-424F-80F9-550F2E094DF2}"/>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8" name="Title 7">
            <a:extLst>
              <a:ext uri="{FF2B5EF4-FFF2-40B4-BE49-F238E27FC236}">
                <a16:creationId xmlns:a16="http://schemas.microsoft.com/office/drawing/2014/main" id="{BD88F315-F545-B144-BEA7-BA96EEE76240}"/>
              </a:ext>
            </a:extLst>
          </p:cNvPr>
          <p:cNvSpPr>
            <a:spLocks noGrp="1"/>
          </p:cNvSpPr>
          <p:nvPr>
            <p:ph type="title"/>
          </p:nvPr>
        </p:nvSpPr>
        <p:spPr/>
        <p:txBody>
          <a:bodyPr/>
          <a:lstStyle/>
          <a:p>
            <a:r>
              <a:rPr lang="en-US" dirty="0"/>
              <a:t>Role of Clinical Studies</a:t>
            </a:r>
          </a:p>
        </p:txBody>
      </p:sp>
      <p:sp>
        <p:nvSpPr>
          <p:cNvPr id="3" name="Content Placeholder 2">
            <a:extLst>
              <a:ext uri="{FF2B5EF4-FFF2-40B4-BE49-F238E27FC236}">
                <a16:creationId xmlns:a16="http://schemas.microsoft.com/office/drawing/2014/main" id="{0DE0E9B4-9A0E-411F-BECF-E1C6A1684ACF}"/>
              </a:ext>
            </a:extLst>
          </p:cNvPr>
          <p:cNvSpPr>
            <a:spLocks noGrp="1"/>
          </p:cNvSpPr>
          <p:nvPr>
            <p:ph idx="1"/>
          </p:nvPr>
        </p:nvSpPr>
        <p:spPr>
          <a:xfrm>
            <a:off x="512504" y="2441503"/>
            <a:ext cx="6350735" cy="2832246"/>
          </a:xfrm>
        </p:spPr>
        <p:txBody>
          <a:bodyPr>
            <a:noAutofit/>
          </a:bodyPr>
          <a:lstStyle/>
          <a:p>
            <a:r>
              <a:rPr lang="en-US" sz="2200" kern="0" dirty="0"/>
              <a:t>As a scientific matter, FDA expects an adequate clinical PK comparison, and PD comparison if relevant, between the proposed biosimilar and reference product.</a:t>
            </a:r>
          </a:p>
          <a:p>
            <a:r>
              <a:rPr lang="en-US" sz="2200" kern="0" dirty="0"/>
              <a:t>An assessment of immunogenicity is also expected.</a:t>
            </a:r>
          </a:p>
          <a:p>
            <a:r>
              <a:rPr lang="en-US" sz="2200" kern="0" dirty="0"/>
              <a:t>A comparative clinical study in patients is generally expected to contribute to the totality of the evidence supporting biosimilarity. </a:t>
            </a:r>
          </a:p>
        </p:txBody>
      </p:sp>
      <p:pic>
        <p:nvPicPr>
          <p:cNvPr id="10" name="Picture 9" descr="Graphic showing different descriptors of clinical studies: analytical, physiochemical and functional assays, nonclinical, animal studies, comparative clinical studies, safety and efficacy studies, clinical pharmacology, and human PK and PD studies.">
            <a:extLst>
              <a:ext uri="{FF2B5EF4-FFF2-40B4-BE49-F238E27FC236}">
                <a16:creationId xmlns:a16="http://schemas.microsoft.com/office/drawing/2014/main" id="{311C05C1-369A-4087-A5B7-C0560A79FF3C}"/>
              </a:ext>
            </a:extLst>
          </p:cNvPr>
          <p:cNvPicPr>
            <a:picLocks noChangeAspect="1"/>
          </p:cNvPicPr>
          <p:nvPr/>
        </p:nvPicPr>
        <p:blipFill>
          <a:blip r:embed="rId4"/>
          <a:stretch>
            <a:fillRect/>
          </a:stretch>
        </p:blipFill>
        <p:spPr>
          <a:xfrm>
            <a:off x="6863239" y="1210181"/>
            <a:ext cx="4816257" cy="5310076"/>
          </a:xfrm>
          <a:prstGeom prst="rect">
            <a:avLst/>
          </a:prstGeom>
        </p:spPr>
      </p:pic>
    </p:spTree>
    <p:extLst>
      <p:ext uri="{BB962C8B-B14F-4D97-AF65-F5344CB8AC3E}">
        <p14:creationId xmlns:p14="http://schemas.microsoft.com/office/powerpoint/2010/main" val="1312963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4F199-215D-4627-B361-02107978925B}"/>
              </a:ext>
            </a:extLst>
          </p:cNvPr>
          <p:cNvSpPr>
            <a:spLocks noGrp="1"/>
          </p:cNvSpPr>
          <p:nvPr>
            <p:ph type="title" idx="4294967295"/>
          </p:nvPr>
        </p:nvSpPr>
        <p:spPr>
          <a:xfrm>
            <a:off x="986481" y="2633083"/>
            <a:ext cx="10515600" cy="1591834"/>
          </a:xfrm>
        </p:spPr>
        <p:txBody>
          <a:bodyPr>
            <a:noAutofit/>
          </a:bodyPr>
          <a:lstStyle/>
          <a:p>
            <a:pPr algn="ctr"/>
            <a:r>
              <a:rPr lang="en-US" sz="6400" dirty="0">
                <a:solidFill>
                  <a:srgbClr val="007DBC"/>
                </a:solidFill>
                <a:latin typeface="+mn-lt"/>
              </a:rPr>
              <a:t>Difference Between Generics</a:t>
            </a:r>
            <a:r>
              <a:rPr lang="en-US" sz="6400" baseline="0" dirty="0">
                <a:solidFill>
                  <a:srgbClr val="007DBC"/>
                </a:solidFill>
                <a:latin typeface="+mn-lt"/>
              </a:rPr>
              <a:t> and Biosimilars</a:t>
            </a:r>
            <a:endParaRPr lang="en-US" sz="6400" dirty="0">
              <a:solidFill>
                <a:srgbClr val="007DBC"/>
              </a:solidFill>
              <a:latin typeface="+mn-lt"/>
            </a:endParaRPr>
          </a:p>
        </p:txBody>
      </p:sp>
    </p:spTree>
    <p:extLst>
      <p:ext uri="{BB962C8B-B14F-4D97-AF65-F5344CB8AC3E}">
        <p14:creationId xmlns:p14="http://schemas.microsoft.com/office/powerpoint/2010/main" val="3583118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649194A-A0B4-BE4B-815A-A1EEF0080D5E}"/>
              </a:ext>
            </a:extLst>
          </p:cNvPr>
          <p:cNvSpPr>
            <a:spLocks noGrp="1"/>
          </p:cNvSpPr>
          <p:nvPr>
            <p:ph type="title"/>
          </p:nvPr>
        </p:nvSpPr>
        <p:spPr/>
        <p:txBody>
          <a:bodyPr/>
          <a:lstStyle/>
          <a:p>
            <a:r>
              <a:rPr lang="en-US" dirty="0"/>
              <a:t>Biosimilars Are Not Generics</a:t>
            </a:r>
          </a:p>
        </p:txBody>
      </p:sp>
      <p:sp>
        <p:nvSpPr>
          <p:cNvPr id="8" name="Rectangle 7">
            <a:extLst>
              <a:ext uri="{FF2B5EF4-FFF2-40B4-BE49-F238E27FC236}">
                <a16:creationId xmlns:a16="http://schemas.microsoft.com/office/drawing/2014/main" id="{34689EBD-15DD-4E27-AB8B-D7924E6A2150}"/>
              </a:ext>
            </a:extLst>
          </p:cNvPr>
          <p:cNvSpPr/>
          <p:nvPr/>
        </p:nvSpPr>
        <p:spPr>
          <a:xfrm>
            <a:off x="183078" y="1423570"/>
            <a:ext cx="11825844" cy="646331"/>
          </a:xfrm>
          <a:prstGeom prst="rect">
            <a:avLst/>
          </a:prstGeom>
        </p:spPr>
        <p:txBody>
          <a:bodyPr wrap="square">
            <a:spAutoFit/>
          </a:bodyPr>
          <a:lstStyle/>
          <a:p>
            <a:pPr marL="15875" lvl="0" indent="-15875">
              <a:lnSpc>
                <a:spcPct val="100000"/>
              </a:lnSpc>
              <a:spcBef>
                <a:spcPts val="600"/>
              </a:spcBef>
            </a:pPr>
            <a:r>
              <a:rPr lang="en-US" b="1" dirty="0">
                <a:solidFill>
                  <a:srgbClr val="004A90"/>
                </a:solidFill>
              </a:rPr>
              <a:t>Biosimilars and generic drugs are both versions of original brand-name medicines that may offer patients more affordable treatment options. There are, however, important differences:</a:t>
            </a:r>
          </a:p>
        </p:txBody>
      </p:sp>
      <p:sp>
        <p:nvSpPr>
          <p:cNvPr id="3" name="Content Placeholder 2">
            <a:extLst>
              <a:ext uri="{FF2B5EF4-FFF2-40B4-BE49-F238E27FC236}">
                <a16:creationId xmlns:a16="http://schemas.microsoft.com/office/drawing/2014/main" id="{0DE0E9B4-9A0E-411F-BECF-E1C6A1684ACF}"/>
              </a:ext>
            </a:extLst>
          </p:cNvPr>
          <p:cNvSpPr>
            <a:spLocks noGrp="1"/>
          </p:cNvSpPr>
          <p:nvPr>
            <p:ph idx="1"/>
          </p:nvPr>
        </p:nvSpPr>
        <p:spPr>
          <a:xfrm>
            <a:off x="8046719" y="2255751"/>
            <a:ext cx="3960271" cy="3828884"/>
          </a:xfrm>
        </p:spPr>
        <p:txBody>
          <a:bodyPr>
            <a:noAutofit/>
          </a:bodyPr>
          <a:lstStyle/>
          <a:p>
            <a:pPr marL="182880" indent="-182880">
              <a:lnSpc>
                <a:spcPct val="100000"/>
              </a:lnSpc>
              <a:spcBef>
                <a:spcPts val="600"/>
              </a:spcBef>
            </a:pPr>
            <a:r>
              <a:rPr lang="en-US" sz="1700" dirty="0"/>
              <a:t>Generic drugs are usually chemically synthesized while biological products, including biosimilars,  are generally manufactured from living sources.</a:t>
            </a:r>
          </a:p>
          <a:p>
            <a:pPr marL="182880" lvl="0" indent="-182880">
              <a:lnSpc>
                <a:spcPct val="100000"/>
              </a:lnSpc>
              <a:spcBef>
                <a:spcPts val="600"/>
              </a:spcBef>
            </a:pPr>
            <a:r>
              <a:rPr lang="en-US" sz="1700" dirty="0"/>
              <a:t>Because the active ingredients of generic drugs generally are smaller and simpler, they are usually easier to copy. </a:t>
            </a:r>
          </a:p>
          <a:p>
            <a:pPr marL="182880" lvl="0" indent="-182880">
              <a:lnSpc>
                <a:spcPct val="100000"/>
              </a:lnSpc>
              <a:spcBef>
                <a:spcPts val="600"/>
              </a:spcBef>
            </a:pPr>
            <a:r>
              <a:rPr lang="en-US" sz="1700" dirty="0"/>
              <a:t>Biologics generally cannot be copied exactly, because the product (e.g., monoclonal antibody) contains a mix of many slight variations of a given protein that occurs during its production from living sources, which  introduces inherent variation.</a:t>
            </a:r>
          </a:p>
        </p:txBody>
      </p:sp>
      <p:pic>
        <p:nvPicPr>
          <p:cNvPr id="11" name="Picture 10" descr="Graphic showing molecule comparison, monoclonal antibody, and aspirin.">
            <a:extLst>
              <a:ext uri="{FF2B5EF4-FFF2-40B4-BE49-F238E27FC236}">
                <a16:creationId xmlns:a16="http://schemas.microsoft.com/office/drawing/2014/main" id="{EECF3965-3229-4EBB-BCFB-9D520CB08B90}"/>
              </a:ext>
            </a:extLst>
          </p:cNvPr>
          <p:cNvPicPr>
            <a:picLocks noChangeAspect="1"/>
          </p:cNvPicPr>
          <p:nvPr/>
        </p:nvPicPr>
        <p:blipFill rotWithShape="1">
          <a:blip r:embed="rId3">
            <a:extLst>
              <a:ext uri="{28A0092B-C50C-407E-A947-70E740481C1C}">
                <a14:useLocalDpi xmlns:a14="http://schemas.microsoft.com/office/drawing/2010/main" val="0"/>
              </a:ext>
            </a:extLst>
          </a:blip>
          <a:srcRect l="12526" r="7937"/>
          <a:stretch/>
        </p:blipFill>
        <p:spPr>
          <a:xfrm>
            <a:off x="319016" y="2493235"/>
            <a:ext cx="7491616" cy="3353917"/>
          </a:xfrm>
          <a:prstGeom prst="rect">
            <a:avLst/>
          </a:prstGeom>
        </p:spPr>
      </p:pic>
    </p:spTree>
    <p:extLst>
      <p:ext uri="{BB962C8B-B14F-4D97-AF65-F5344CB8AC3E}">
        <p14:creationId xmlns:p14="http://schemas.microsoft.com/office/powerpoint/2010/main" val="759001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6F58632-18AF-D541-8809-592B22AC3BED}"/>
              </a:ext>
            </a:extLst>
          </p:cNvPr>
          <p:cNvSpPr>
            <a:spLocks noGrp="1"/>
          </p:cNvSpPr>
          <p:nvPr>
            <p:ph type="title"/>
          </p:nvPr>
        </p:nvSpPr>
        <p:spPr>
          <a:xfrm>
            <a:off x="170366" y="1"/>
            <a:ext cx="5354134" cy="1130358"/>
          </a:xfrm>
        </p:spPr>
        <p:txBody>
          <a:bodyPr>
            <a:normAutofit/>
          </a:bodyPr>
          <a:lstStyle/>
          <a:p>
            <a:r>
              <a:rPr lang="en-US" sz="3000" dirty="0"/>
              <a:t>Comparing and Contrasting Generics and Biosimilars</a:t>
            </a:r>
          </a:p>
        </p:txBody>
      </p:sp>
      <p:sp>
        <p:nvSpPr>
          <p:cNvPr id="16" name="Content Placeholder 11">
            <a:extLst>
              <a:ext uri="{FF2B5EF4-FFF2-40B4-BE49-F238E27FC236}">
                <a16:creationId xmlns:a16="http://schemas.microsoft.com/office/drawing/2014/main" id="{528BE66E-CC9E-4334-B899-BD3D89F06334}"/>
              </a:ext>
            </a:extLst>
          </p:cNvPr>
          <p:cNvSpPr>
            <a:spLocks noGrp="1"/>
          </p:cNvSpPr>
          <p:nvPr>
            <p:ph idx="1"/>
          </p:nvPr>
        </p:nvSpPr>
        <p:spPr>
          <a:xfrm>
            <a:off x="4795595" y="1241984"/>
            <a:ext cx="6783262" cy="1130358"/>
          </a:xfrm>
        </p:spPr>
        <p:txBody>
          <a:bodyPr>
            <a:noAutofit/>
          </a:bodyPr>
          <a:lstStyle/>
          <a:p>
            <a:pPr marL="0" indent="0">
              <a:lnSpc>
                <a:spcPct val="100000"/>
              </a:lnSpc>
              <a:spcBef>
                <a:spcPts val="600"/>
              </a:spcBef>
              <a:buNone/>
            </a:pPr>
            <a:r>
              <a:rPr lang="en-US" sz="1700" dirty="0"/>
              <a:t>Biosimilars, including interchangeable biosimilars, and generic drugs are both versions of brand-name medicines, which may offer more affordable treatment options to patients. Examples of important differences between biosimilars and generics are in the table below.  </a:t>
            </a:r>
          </a:p>
        </p:txBody>
      </p:sp>
      <p:graphicFrame>
        <p:nvGraphicFramePr>
          <p:cNvPr id="17" name="Table 16">
            <a:extLst>
              <a:ext uri="{FF2B5EF4-FFF2-40B4-BE49-F238E27FC236}">
                <a16:creationId xmlns:a16="http://schemas.microsoft.com/office/drawing/2014/main" id="{F4C224B7-3686-41F2-895A-3FBDCC72D9B7}"/>
              </a:ext>
            </a:extLst>
          </p:cNvPr>
          <p:cNvGraphicFramePr>
            <a:graphicFrameLocks noGrp="1"/>
          </p:cNvGraphicFramePr>
          <p:nvPr>
            <p:extLst>
              <p:ext uri="{D42A27DB-BD31-4B8C-83A1-F6EECF244321}">
                <p14:modId xmlns:p14="http://schemas.microsoft.com/office/powerpoint/2010/main" val="3134335096"/>
              </p:ext>
            </p:extLst>
          </p:nvPr>
        </p:nvGraphicFramePr>
        <p:xfrm>
          <a:off x="4795594" y="2484766"/>
          <a:ext cx="6960757" cy="3774951"/>
        </p:xfrm>
        <a:graphic>
          <a:graphicData uri="http://schemas.openxmlformats.org/drawingml/2006/table">
            <a:tbl>
              <a:tblPr firstRow="1" bandRow="1">
                <a:tableStyleId>{5C22544A-7EE6-4342-B048-85BDC9FD1C3A}</a:tableStyleId>
              </a:tblPr>
              <a:tblGrid>
                <a:gridCol w="3261486">
                  <a:extLst>
                    <a:ext uri="{9D8B030D-6E8A-4147-A177-3AD203B41FA5}">
                      <a16:colId xmlns:a16="http://schemas.microsoft.com/office/drawing/2014/main" val="2833915990"/>
                    </a:ext>
                  </a:extLst>
                </a:gridCol>
                <a:gridCol w="3699271">
                  <a:extLst>
                    <a:ext uri="{9D8B030D-6E8A-4147-A177-3AD203B41FA5}">
                      <a16:colId xmlns:a16="http://schemas.microsoft.com/office/drawing/2014/main" val="3462477739"/>
                    </a:ext>
                  </a:extLst>
                </a:gridCol>
              </a:tblGrid>
              <a:tr h="355655">
                <a:tc>
                  <a:txBody>
                    <a:bodyPr/>
                    <a:lstStyle/>
                    <a:p>
                      <a:pPr algn="ctr"/>
                      <a:r>
                        <a:rPr lang="en-US" sz="1700" dirty="0"/>
                        <a:t>Generics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tc>
                  <a:txBody>
                    <a:bodyPr/>
                    <a:lstStyle/>
                    <a:p>
                      <a:pPr marL="0" algn="ctr" defTabSz="914400" rtl="0" eaLnBrk="1" latinLnBrk="0" hangingPunct="1"/>
                      <a:r>
                        <a:rPr lang="en-US" sz="1700" b="1" kern="1200" dirty="0">
                          <a:solidFill>
                            <a:schemeClr val="lt1"/>
                          </a:solidFill>
                          <a:latin typeface="+mn-lt"/>
                          <a:ea typeface="+mn-ea"/>
                          <a:cs typeface="+mn-cs"/>
                        </a:rPr>
                        <a:t>Biosimilars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extLst>
                  <a:ext uri="{0D108BD9-81ED-4DB2-BD59-A6C34878D82A}">
                    <a16:rowId xmlns:a16="http://schemas.microsoft.com/office/drawing/2014/main" val="2927445264"/>
                  </a:ext>
                </a:extLst>
              </a:tr>
              <a:tr h="515909">
                <a:tc>
                  <a:txBody>
                    <a:bodyPr/>
                    <a:lstStyle/>
                    <a:p>
                      <a:r>
                        <a:rPr lang="en-US" sz="1450" dirty="0">
                          <a:solidFill>
                            <a:schemeClr val="tx1"/>
                          </a:solidFill>
                        </a:rPr>
                        <a:t>Typically manufactured through chemical synthesis.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50" dirty="0">
                          <a:solidFill>
                            <a:schemeClr val="tx1"/>
                          </a:solidFill>
                        </a:rPr>
                        <a:t>Typically manufactured from living sources.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3839995"/>
                  </a:ext>
                </a:extLst>
              </a:tr>
              <a:tr h="304665">
                <a:tc>
                  <a:txBody>
                    <a:bodyPr/>
                    <a:lstStyle/>
                    <a:p>
                      <a:r>
                        <a:rPr lang="en-US" sz="1450" dirty="0">
                          <a:solidFill>
                            <a:schemeClr val="tx1"/>
                          </a:solidFill>
                        </a:rPr>
                        <a:t>Generally smaller, simpler molecules.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US" sz="1450" dirty="0">
                          <a:solidFill>
                            <a:schemeClr val="tx1"/>
                          </a:solidFill>
                        </a:rPr>
                        <a:t>Generally larger,</a:t>
                      </a:r>
                      <a:r>
                        <a:rPr lang="en-US" sz="1450" strike="noStrike" dirty="0">
                          <a:solidFill>
                            <a:schemeClr val="tx1"/>
                          </a:solidFill>
                        </a:rPr>
                        <a:t> </a:t>
                      </a:r>
                      <a:r>
                        <a:rPr lang="en-US" sz="1450" dirty="0">
                          <a:solidFill>
                            <a:schemeClr val="tx1"/>
                          </a:solidFill>
                        </a:rPr>
                        <a:t>complex molecules.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48747073"/>
                  </a:ext>
                </a:extLst>
              </a:tr>
              <a:tr h="1149639">
                <a:tc>
                  <a:txBody>
                    <a:bodyPr/>
                    <a:lstStyle/>
                    <a:p>
                      <a:r>
                        <a:rPr lang="en-US" sz="1450" dirty="0">
                          <a:solidFill>
                            <a:schemeClr val="tx1"/>
                          </a:solidFill>
                        </a:rPr>
                        <a:t>Identical active ingredient between lots (i.e., no variation).</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50" dirty="0">
                          <a:solidFill>
                            <a:schemeClr val="tx1"/>
                          </a:solidFill>
                        </a:rPr>
                        <a:t>Inherent variability (i.e.</a:t>
                      </a:r>
                      <a:r>
                        <a:rPr lang="en-US" sz="1450" strike="noStrike" dirty="0">
                          <a:solidFill>
                            <a:schemeClr val="tx1"/>
                          </a:solidFill>
                        </a:rPr>
                        <a:t>,</a:t>
                      </a:r>
                      <a:r>
                        <a:rPr lang="en-US" sz="1450" dirty="0">
                          <a:solidFill>
                            <a:schemeClr val="tx1"/>
                          </a:solidFill>
                        </a:rPr>
                        <a:t> small variations in protein molecules) exists from lot to lot. The FDA assesses manufacturers’ strategies to control for variability to ensure consistency in safety and effectiveness.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74577998"/>
                  </a:ext>
                </a:extLst>
              </a:tr>
              <a:tr h="727152">
                <a:tc>
                  <a:txBody>
                    <a:bodyPr/>
                    <a:lstStyle/>
                    <a:p>
                      <a:r>
                        <a:rPr lang="en-US" sz="1450" dirty="0">
                          <a:solidFill>
                            <a:schemeClr val="tx1"/>
                          </a:solidFill>
                        </a:rPr>
                        <a:t>Must demonstrate active ingredient is the same as in the reference listed drug.</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US" sz="1450" dirty="0">
                          <a:solidFill>
                            <a:schemeClr val="tx1"/>
                          </a:solidFill>
                        </a:rPr>
                        <a:t>Must demonstrate highly similar to the reference </a:t>
                      </a:r>
                      <a:r>
                        <a:rPr lang="en-US" sz="1450" strike="noStrike" dirty="0">
                          <a:solidFill>
                            <a:schemeClr val="tx1"/>
                          </a:solidFill>
                        </a:rPr>
                        <a:t>product</a:t>
                      </a:r>
                      <a:r>
                        <a:rPr lang="en-US" sz="1450" strike="noStrike" baseline="0" dirty="0">
                          <a:solidFill>
                            <a:schemeClr val="tx1"/>
                          </a:solidFill>
                        </a:rPr>
                        <a:t> with only minor differences allowed/expected in inactive ingredients.</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043236122"/>
                  </a:ext>
                </a:extLst>
              </a:tr>
              <a:tr h="596451">
                <a:tc>
                  <a:txBody>
                    <a:bodyPr/>
                    <a:lstStyle/>
                    <a:p>
                      <a:r>
                        <a:rPr lang="en-US" sz="1450">
                          <a:solidFill>
                            <a:schemeClr val="tx1"/>
                          </a:solidFill>
                        </a:rPr>
                        <a:t>Must demonstrate bioequivalence to the reference listed drug.</a:t>
                      </a: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50" dirty="0">
                          <a:solidFill>
                            <a:schemeClr val="tx1"/>
                          </a:solidFill>
                        </a:rPr>
                        <a:t>Must demonstrate no clinically meaningful differences from the reference product.</a:t>
                      </a:r>
                      <a:endParaRPr lang="en-US" sz="1450" strike="sngStrike" baseline="0" dirty="0">
                        <a:solidFill>
                          <a:schemeClr val="tx1"/>
                        </a:solidFill>
                      </a:endParaRPr>
                    </a:p>
                  </a:txBody>
                  <a:tcPr marL="97728" marR="97728" marT="48864" marB="488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05484457"/>
                  </a:ext>
                </a:extLst>
              </a:tr>
            </a:tbl>
          </a:graphicData>
        </a:graphic>
      </p:graphicFrame>
      <p:pic>
        <p:nvPicPr>
          <p:cNvPr id="3" name="Picture 2" descr="Graphic showing generic drug (aspirin) and comparing it with biosimilar product (monoclonal antibody). ">
            <a:extLst>
              <a:ext uri="{FF2B5EF4-FFF2-40B4-BE49-F238E27FC236}">
                <a16:creationId xmlns:a16="http://schemas.microsoft.com/office/drawing/2014/main" id="{B29601B7-2E92-4519-8253-3B23A57AB57E}"/>
              </a:ext>
            </a:extLst>
          </p:cNvPr>
          <p:cNvPicPr>
            <a:picLocks noChangeAspect="1"/>
          </p:cNvPicPr>
          <p:nvPr/>
        </p:nvPicPr>
        <p:blipFill>
          <a:blip r:embed="rId3"/>
          <a:stretch>
            <a:fillRect/>
          </a:stretch>
        </p:blipFill>
        <p:spPr>
          <a:xfrm>
            <a:off x="170366" y="1130359"/>
            <a:ext cx="4487045" cy="5371042"/>
          </a:xfrm>
          <a:prstGeom prst="rect">
            <a:avLst/>
          </a:prstGeom>
        </p:spPr>
      </p:pic>
    </p:spTree>
    <p:extLst>
      <p:ext uri="{BB962C8B-B14F-4D97-AF65-F5344CB8AC3E}">
        <p14:creationId xmlns:p14="http://schemas.microsoft.com/office/powerpoint/2010/main" val="4195833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BD335-8E6A-4BBF-9202-47FC41A0D7AA}"/>
              </a:ext>
            </a:extLst>
          </p:cNvPr>
          <p:cNvSpPr>
            <a:spLocks noGrp="1"/>
          </p:cNvSpPr>
          <p:nvPr>
            <p:ph type="title" idx="4294967295"/>
          </p:nvPr>
        </p:nvSpPr>
        <p:spPr>
          <a:xfrm>
            <a:off x="838200" y="2243352"/>
            <a:ext cx="10515600" cy="1673740"/>
          </a:xfrm>
        </p:spPr>
        <p:txBody>
          <a:bodyPr>
            <a:noAutofit/>
          </a:bodyPr>
          <a:lstStyle/>
          <a:p>
            <a:pPr algn="ctr"/>
            <a:r>
              <a:rPr lang="en-US" sz="6400" dirty="0">
                <a:solidFill>
                  <a:srgbClr val="007DBC"/>
                </a:solidFill>
                <a:latin typeface="+mn-lt"/>
              </a:rPr>
              <a:t>Biological Product Approval Pathways</a:t>
            </a:r>
          </a:p>
        </p:txBody>
      </p:sp>
    </p:spTree>
    <p:extLst>
      <p:ext uri="{BB962C8B-B14F-4D97-AF65-F5344CB8AC3E}">
        <p14:creationId xmlns:p14="http://schemas.microsoft.com/office/powerpoint/2010/main" val="2845522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2E5005-46A1-F940-ACD0-DB2BE2F56D05}"/>
              </a:ext>
            </a:extLst>
          </p:cNvPr>
          <p:cNvSpPr>
            <a:spLocks noGrp="1"/>
          </p:cNvSpPr>
          <p:nvPr>
            <p:ph type="title"/>
          </p:nvPr>
        </p:nvSpPr>
        <p:spPr/>
        <p:txBody>
          <a:bodyPr/>
          <a:lstStyle/>
          <a:p>
            <a:r>
              <a:rPr lang="en-US" dirty="0"/>
              <a:t>Biological Product Development</a:t>
            </a:r>
          </a:p>
        </p:txBody>
      </p:sp>
      <p:sp>
        <p:nvSpPr>
          <p:cNvPr id="18" name="Content Placeholder 2">
            <a:extLst>
              <a:ext uri="{FF2B5EF4-FFF2-40B4-BE49-F238E27FC236}">
                <a16:creationId xmlns:a16="http://schemas.microsoft.com/office/drawing/2014/main" id="{82CFBF10-CB2A-4264-8E33-DBF45C8109B1}"/>
              </a:ext>
            </a:extLst>
          </p:cNvPr>
          <p:cNvSpPr>
            <a:spLocks noGrp="1"/>
          </p:cNvSpPr>
          <p:nvPr>
            <p:ph idx="1"/>
          </p:nvPr>
        </p:nvSpPr>
        <p:spPr>
          <a:xfrm>
            <a:off x="170366" y="1253331"/>
            <a:ext cx="11472285" cy="1808846"/>
          </a:xfrm>
        </p:spPr>
        <p:txBody>
          <a:bodyPr>
            <a:noAutofit/>
          </a:bodyPr>
          <a:lstStyle/>
          <a:p>
            <a:pPr marL="0" indent="0">
              <a:lnSpc>
                <a:spcPct val="100000"/>
              </a:lnSpc>
              <a:spcBef>
                <a:spcPts val="600"/>
              </a:spcBef>
              <a:buNone/>
            </a:pPr>
            <a:r>
              <a:rPr lang="en-US" sz="1800" dirty="0">
                <a:effectLst/>
              </a:rPr>
              <a:t>Development programs for a new biological product (reference product) and a biosimilar have different goals</a:t>
            </a:r>
            <a:r>
              <a:rPr lang="en-US" sz="1800" dirty="0"/>
              <a:t>. The goal of biosimilar development is not to independently establish the safety and effectiveness of the proposed product, but to demonstrate that the proposed biosimilar is highly similar to and has no clinically meaningful differences from the FDA-approved reference product. When seeking approval, this generally means that manufacturers of biosimilars do not need to repeat expensive and lengthy clinical trials. This may potentially lead to additional therapeutic options and reduced costs for patients.</a:t>
            </a:r>
          </a:p>
        </p:txBody>
      </p:sp>
      <p:sp>
        <p:nvSpPr>
          <p:cNvPr id="19" name="Rectangle 18">
            <a:extLst>
              <a:ext uri="{FF2B5EF4-FFF2-40B4-BE49-F238E27FC236}">
                <a16:creationId xmlns:a16="http://schemas.microsoft.com/office/drawing/2014/main" id="{427AB6BE-8ABD-418C-9225-51BD2CE8B60D}"/>
              </a:ext>
            </a:extLst>
          </p:cNvPr>
          <p:cNvSpPr/>
          <p:nvPr/>
        </p:nvSpPr>
        <p:spPr>
          <a:xfrm>
            <a:off x="6688336" y="3050104"/>
            <a:ext cx="5313394" cy="3200876"/>
          </a:xfrm>
          <a:prstGeom prst="rect">
            <a:avLst/>
          </a:prstGeom>
        </p:spPr>
        <p:txBody>
          <a:bodyPr wrap="square">
            <a:spAutoFit/>
          </a:bodyPr>
          <a:lstStyle/>
          <a:p>
            <a:pPr>
              <a:spcBef>
                <a:spcPts val="600"/>
              </a:spcBef>
            </a:pPr>
            <a:r>
              <a:rPr lang="en-US" b="1" dirty="0">
                <a:solidFill>
                  <a:srgbClr val="004A90"/>
                </a:solidFill>
              </a:rPr>
              <a:t>For biosimilars: </a:t>
            </a:r>
          </a:p>
          <a:p>
            <a:pPr marL="285750" indent="-285750">
              <a:spcBef>
                <a:spcPts val="600"/>
              </a:spcBef>
              <a:buFont typeface="Arial" panose="020B0604020202020204" pitchFamily="34" charset="0"/>
              <a:buChar char="•"/>
            </a:pPr>
            <a:r>
              <a:rPr lang="en-US" sz="1700" dirty="0"/>
              <a:t>The analytical assessment serves as the foundation for demonstrating biosimilarity. The assessment compares multiple physicochemical and functional attributes of the proposed biosimilar and the reference product.</a:t>
            </a:r>
          </a:p>
          <a:p>
            <a:pPr marL="285750" indent="-285750">
              <a:spcBef>
                <a:spcPts val="600"/>
              </a:spcBef>
              <a:buFont typeface="Arial" panose="020B0604020202020204" pitchFamily="34" charset="0"/>
              <a:buChar char="•"/>
            </a:pPr>
            <a:r>
              <a:rPr lang="en-US" sz="1700" dirty="0"/>
              <a:t>Animal studies are conducted, if necessary. </a:t>
            </a:r>
          </a:p>
          <a:p>
            <a:pPr marL="285750" indent="-285750">
              <a:spcBef>
                <a:spcPts val="600"/>
              </a:spcBef>
              <a:buFont typeface="Arial" panose="020B0604020202020204" pitchFamily="34" charset="0"/>
              <a:buChar char="•"/>
            </a:pPr>
            <a:r>
              <a:rPr lang="en-US" sz="1700" dirty="0"/>
              <a:t>Finally, manufacturers conduct comparative clinical studies comparing the proposed biosimilar to the reference product, which typically include comparison of pharmacokinetics (PK), pharmacodynamics (PD), and immunogenicity, when applicable. </a:t>
            </a:r>
          </a:p>
        </p:txBody>
      </p:sp>
      <p:pic>
        <p:nvPicPr>
          <p:cNvPr id="5" name="Picture 4" descr="Graphic comparing the approval pathways for a reference product and a biosimilar product.&#10;">
            <a:extLst>
              <a:ext uri="{FF2B5EF4-FFF2-40B4-BE49-F238E27FC236}">
                <a16:creationId xmlns:a16="http://schemas.microsoft.com/office/drawing/2014/main" id="{6447ECFA-FCB8-497E-B6EE-B4397C47A01D}"/>
              </a:ext>
            </a:extLst>
          </p:cNvPr>
          <p:cNvPicPr>
            <a:picLocks noChangeAspect="1"/>
          </p:cNvPicPr>
          <p:nvPr/>
        </p:nvPicPr>
        <p:blipFill>
          <a:blip r:embed="rId3"/>
          <a:stretch>
            <a:fillRect/>
          </a:stretch>
        </p:blipFill>
        <p:spPr>
          <a:xfrm>
            <a:off x="239180" y="3053020"/>
            <a:ext cx="5856820" cy="3197960"/>
          </a:xfrm>
          <a:prstGeom prst="rect">
            <a:avLst/>
          </a:prstGeom>
        </p:spPr>
      </p:pic>
    </p:spTree>
    <p:extLst>
      <p:ext uri="{BB962C8B-B14F-4D97-AF65-F5344CB8AC3E}">
        <p14:creationId xmlns:p14="http://schemas.microsoft.com/office/powerpoint/2010/main" val="2027289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9A9592-601D-4747-A747-1EDDB2023005}"/>
              </a:ext>
            </a:extLst>
          </p:cNvPr>
          <p:cNvSpPr>
            <a:spLocks noGrp="1"/>
          </p:cNvSpPr>
          <p:nvPr>
            <p:ph type="title"/>
          </p:nvPr>
        </p:nvSpPr>
        <p:spPr/>
        <p:txBody>
          <a:bodyPr>
            <a:normAutofit/>
          </a:bodyPr>
          <a:lstStyle/>
          <a:p>
            <a:r>
              <a:rPr lang="en-US" sz="3000" dirty="0"/>
              <a:t>Analytical Studies Form the Foundation </a:t>
            </a:r>
            <a:br>
              <a:rPr lang="en-US" sz="3000" dirty="0"/>
            </a:br>
            <a:r>
              <a:rPr lang="en-US" sz="3000" dirty="0"/>
              <a:t>of the Biosimilar Application Pathway</a:t>
            </a:r>
          </a:p>
        </p:txBody>
      </p:sp>
      <p:sp>
        <p:nvSpPr>
          <p:cNvPr id="7" name="Content Placeholder 6">
            <a:extLst>
              <a:ext uri="{FF2B5EF4-FFF2-40B4-BE49-F238E27FC236}">
                <a16:creationId xmlns:a16="http://schemas.microsoft.com/office/drawing/2014/main" id="{3E13E816-90CC-A746-943B-D5F3A6D86CD2}"/>
              </a:ext>
            </a:extLst>
          </p:cNvPr>
          <p:cNvSpPr>
            <a:spLocks noGrp="1"/>
          </p:cNvSpPr>
          <p:nvPr>
            <p:ph idx="1"/>
          </p:nvPr>
        </p:nvSpPr>
        <p:spPr>
          <a:xfrm>
            <a:off x="170365" y="1336079"/>
            <a:ext cx="11855057" cy="1774908"/>
          </a:xfrm>
        </p:spPr>
        <p:txBody>
          <a:bodyPr>
            <a:normAutofit/>
          </a:bodyPr>
          <a:lstStyle/>
          <a:p>
            <a:pPr marL="0" indent="0">
              <a:spcBef>
                <a:spcPts val="600"/>
              </a:spcBef>
              <a:buNone/>
            </a:pPr>
            <a:r>
              <a:rPr lang="en-US" sz="1800" dirty="0"/>
              <a:t>Approval of a biosimilar is based on the totality of the evidence submitted by the applicant to provide an overall assessment that the proposed product is biosimilar to the reference product.  Analytical studies form the foundation of the assessment and are supported by animal studies and clinical studies.</a:t>
            </a:r>
          </a:p>
          <a:p>
            <a:pPr marL="0" indent="0">
              <a:spcBef>
                <a:spcPts val="600"/>
              </a:spcBef>
              <a:buNone/>
            </a:pPr>
            <a:r>
              <a:rPr lang="en-US" sz="1800" dirty="0"/>
              <a:t>The nature and scope of clinical studies will depend on the extent of residual uncertainty about the product’s </a:t>
            </a:r>
            <a:r>
              <a:rPr lang="en-US" sz="1800" dirty="0" err="1"/>
              <a:t>biosimilarity</a:t>
            </a:r>
            <a:r>
              <a:rPr lang="en-US" sz="1800" dirty="0"/>
              <a:t>, if any, after conducting structural and functional characterization and relevant animal studies comparing the biosimilar to the reference product.  </a:t>
            </a:r>
          </a:p>
        </p:txBody>
      </p:sp>
      <p:pic>
        <p:nvPicPr>
          <p:cNvPr id="2" name="Picture 1" descr="Analytical Studies, Animal Studies, A Clinical Study or Studies (These are totality of evidence), FDA Review, and FDA Postmarket Safety Monitoring.">
            <a:extLst>
              <a:ext uri="{FF2B5EF4-FFF2-40B4-BE49-F238E27FC236}">
                <a16:creationId xmlns:a16="http://schemas.microsoft.com/office/drawing/2014/main" id="{E9F641F9-7583-4AEA-B082-8E444C2F13A5}"/>
              </a:ext>
            </a:extLst>
          </p:cNvPr>
          <p:cNvPicPr>
            <a:picLocks noChangeAspect="1"/>
          </p:cNvPicPr>
          <p:nvPr/>
        </p:nvPicPr>
        <p:blipFill>
          <a:blip r:embed="rId3"/>
          <a:stretch>
            <a:fillRect/>
          </a:stretch>
        </p:blipFill>
        <p:spPr>
          <a:xfrm>
            <a:off x="170365" y="3220656"/>
            <a:ext cx="11705335" cy="2121592"/>
          </a:xfrm>
          <a:prstGeom prst="rect">
            <a:avLst/>
          </a:prstGeom>
        </p:spPr>
      </p:pic>
    </p:spTree>
    <p:extLst>
      <p:ext uri="{BB962C8B-B14F-4D97-AF65-F5344CB8AC3E}">
        <p14:creationId xmlns:p14="http://schemas.microsoft.com/office/powerpoint/2010/main" val="877922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FE714-5DF8-8D48-8B6C-47F1A269061D}"/>
              </a:ext>
            </a:extLst>
          </p:cNvPr>
          <p:cNvSpPr>
            <a:spLocks noGrp="1"/>
          </p:cNvSpPr>
          <p:nvPr>
            <p:ph type="title"/>
          </p:nvPr>
        </p:nvSpPr>
        <p:spPr/>
        <p:txBody>
          <a:bodyPr/>
          <a:lstStyle/>
          <a:p>
            <a:r>
              <a:rPr lang="en-US" dirty="0"/>
              <a:t>Contents</a:t>
            </a:r>
          </a:p>
        </p:txBody>
      </p:sp>
      <p:sp>
        <p:nvSpPr>
          <p:cNvPr id="4" name="Content Placeholder 2">
            <a:extLst>
              <a:ext uri="{FF2B5EF4-FFF2-40B4-BE49-F238E27FC236}">
                <a16:creationId xmlns:a16="http://schemas.microsoft.com/office/drawing/2014/main" id="{CBEBC0AA-3C0F-674E-9465-F9626B193001}"/>
              </a:ext>
            </a:extLst>
          </p:cNvPr>
          <p:cNvSpPr>
            <a:spLocks noGrp="1"/>
          </p:cNvSpPr>
          <p:nvPr>
            <p:ph idx="1"/>
          </p:nvPr>
        </p:nvSpPr>
        <p:spPr>
          <a:xfrm>
            <a:off x="838200" y="1825625"/>
            <a:ext cx="10515600" cy="4351338"/>
          </a:xfrm>
        </p:spPr>
        <p:txBody>
          <a:bodyPr numCol="2">
            <a:normAutofit fontScale="40000" lnSpcReduction="20000"/>
          </a:bodyPr>
          <a:lstStyle/>
          <a:p>
            <a:pPr marL="182880" indent="-182880">
              <a:lnSpc>
                <a:spcPct val="100000"/>
              </a:lnSpc>
              <a:spcBef>
                <a:spcPts val="600"/>
              </a:spcBef>
            </a:pPr>
            <a:r>
              <a:rPr lang="en-US" sz="3800" b="1" dirty="0">
                <a:solidFill>
                  <a:srgbClr val="004A90"/>
                </a:solidFill>
              </a:rPr>
              <a:t>What is a Biological Product?</a:t>
            </a:r>
          </a:p>
          <a:p>
            <a:pPr lvl="1">
              <a:lnSpc>
                <a:spcPct val="100000"/>
              </a:lnSpc>
              <a:spcBef>
                <a:spcPts val="600"/>
              </a:spcBef>
              <a:buFont typeface="System Font Regular"/>
              <a:buChar char="–"/>
            </a:pPr>
            <a:r>
              <a:rPr lang="en-US" sz="3400" dirty="0"/>
              <a:t>What Is a Biological Product?</a:t>
            </a:r>
          </a:p>
          <a:p>
            <a:pPr lvl="1">
              <a:lnSpc>
                <a:spcPct val="100000"/>
              </a:lnSpc>
              <a:spcBef>
                <a:spcPts val="600"/>
              </a:spcBef>
              <a:buFont typeface="System Font Regular"/>
              <a:buChar char="–"/>
            </a:pPr>
            <a:r>
              <a:rPr lang="en-US" sz="3400" dirty="0"/>
              <a:t>What Is a Biosimilar?</a:t>
            </a:r>
          </a:p>
          <a:p>
            <a:pPr lvl="1">
              <a:lnSpc>
                <a:spcPct val="100000"/>
              </a:lnSpc>
              <a:spcBef>
                <a:spcPts val="600"/>
              </a:spcBef>
              <a:buFont typeface="System Font Regular"/>
              <a:buChar char="–"/>
            </a:pPr>
            <a:r>
              <a:rPr lang="en-US" sz="3400" dirty="0"/>
              <a:t>What Is an Interchangeable Biosimilar Product?</a:t>
            </a:r>
          </a:p>
          <a:p>
            <a:pPr marL="182880" indent="-182880">
              <a:lnSpc>
                <a:spcPct val="100000"/>
              </a:lnSpc>
              <a:spcBef>
                <a:spcPts val="600"/>
              </a:spcBef>
            </a:pPr>
            <a:r>
              <a:rPr lang="en-US" sz="3800" b="1" dirty="0">
                <a:solidFill>
                  <a:srgbClr val="004A90"/>
                </a:solidFill>
              </a:rPr>
              <a:t>Biological Product Approval Pathways</a:t>
            </a:r>
          </a:p>
          <a:p>
            <a:pPr marL="182880" indent="-182880">
              <a:lnSpc>
                <a:spcPct val="100000"/>
              </a:lnSpc>
              <a:spcBef>
                <a:spcPts val="600"/>
              </a:spcBef>
            </a:pPr>
            <a:r>
              <a:rPr lang="en-US" sz="3800" b="1" dirty="0">
                <a:solidFill>
                  <a:srgbClr val="004A90"/>
                </a:solidFill>
              </a:rPr>
              <a:t>Approved Biosimilars and the US Health Care Market</a:t>
            </a:r>
          </a:p>
          <a:p>
            <a:pPr lvl="1">
              <a:lnSpc>
                <a:spcPct val="100000"/>
              </a:lnSpc>
              <a:spcBef>
                <a:spcPts val="600"/>
              </a:spcBef>
              <a:buFont typeface="System Font Regular"/>
              <a:buChar char="–"/>
            </a:pPr>
            <a:r>
              <a:rPr lang="en-US" sz="3400" dirty="0"/>
              <a:t>The Promise of Biosimilars</a:t>
            </a:r>
          </a:p>
          <a:p>
            <a:pPr lvl="1">
              <a:lnSpc>
                <a:spcPct val="100000"/>
              </a:lnSpc>
              <a:spcBef>
                <a:spcPts val="600"/>
              </a:spcBef>
              <a:buFont typeface="System Font Regular"/>
              <a:buChar char="–"/>
            </a:pPr>
            <a:r>
              <a:rPr lang="en-US" sz="3400" dirty="0"/>
              <a:t>Biosimilars and Interchangeable Biosimilar Product Availability</a:t>
            </a:r>
          </a:p>
          <a:p>
            <a:pPr marL="182880" indent="-182880">
              <a:lnSpc>
                <a:spcPct val="100000"/>
              </a:lnSpc>
              <a:spcBef>
                <a:spcPts val="600"/>
              </a:spcBef>
            </a:pPr>
            <a:r>
              <a:rPr lang="en-US" sz="3800" b="1" dirty="0">
                <a:solidFill>
                  <a:srgbClr val="004A90"/>
                </a:solidFill>
              </a:rPr>
              <a:t>Inherent Variation in Biologics </a:t>
            </a:r>
            <a:endParaRPr lang="en-US" sz="3800" dirty="0">
              <a:solidFill>
                <a:srgbClr val="004A90"/>
              </a:solidFill>
            </a:endParaRPr>
          </a:p>
          <a:p>
            <a:pPr lvl="1">
              <a:lnSpc>
                <a:spcPct val="100000"/>
              </a:lnSpc>
              <a:spcBef>
                <a:spcPts val="600"/>
              </a:spcBef>
              <a:buFont typeface="System Font Regular"/>
              <a:buChar char="–"/>
            </a:pPr>
            <a:r>
              <a:rPr lang="en-US" sz="3400" dirty="0"/>
              <a:t>Biologics Contain Inherent Variation</a:t>
            </a:r>
          </a:p>
          <a:p>
            <a:pPr lvl="1">
              <a:lnSpc>
                <a:spcPct val="100000"/>
              </a:lnSpc>
              <a:spcBef>
                <a:spcPts val="600"/>
              </a:spcBef>
              <a:buFont typeface="System Font Regular"/>
              <a:buChar char="–"/>
            </a:pPr>
            <a:r>
              <a:rPr lang="en-US" sz="3400" dirty="0"/>
              <a:t>Role of Clinical Studies</a:t>
            </a:r>
          </a:p>
          <a:p>
            <a:pPr marL="182880" indent="-182880">
              <a:lnSpc>
                <a:spcPct val="100000"/>
              </a:lnSpc>
              <a:spcBef>
                <a:spcPts val="600"/>
              </a:spcBef>
            </a:pPr>
            <a:r>
              <a:rPr lang="en-US" sz="3800" b="1" dirty="0">
                <a:solidFill>
                  <a:srgbClr val="004A90"/>
                </a:solidFill>
              </a:rPr>
              <a:t>Differences Between Generics and Biosimilars</a:t>
            </a:r>
          </a:p>
          <a:p>
            <a:pPr lvl="1">
              <a:lnSpc>
                <a:spcPct val="100000"/>
              </a:lnSpc>
              <a:spcBef>
                <a:spcPts val="600"/>
              </a:spcBef>
              <a:buFont typeface="System Font Regular"/>
              <a:buChar char="–"/>
            </a:pPr>
            <a:r>
              <a:rPr lang="en-US" sz="3400" dirty="0"/>
              <a:t>Biosimilars Are Not Generics</a:t>
            </a:r>
          </a:p>
          <a:p>
            <a:pPr lvl="1">
              <a:lnSpc>
                <a:spcPct val="100000"/>
              </a:lnSpc>
              <a:spcBef>
                <a:spcPts val="600"/>
              </a:spcBef>
              <a:buFont typeface="System Font Regular"/>
              <a:buChar char="–"/>
            </a:pPr>
            <a:r>
              <a:rPr lang="en-US" sz="3400" dirty="0"/>
              <a:t>Comparing and Contrasting Generics and Biosimilars</a:t>
            </a:r>
          </a:p>
          <a:p>
            <a:pPr marL="457200" lvl="1" indent="0">
              <a:lnSpc>
                <a:spcPct val="100000"/>
              </a:lnSpc>
              <a:spcBef>
                <a:spcPts val="600"/>
              </a:spcBef>
              <a:buNone/>
            </a:pPr>
            <a:endParaRPr lang="en-US" sz="2500" dirty="0"/>
          </a:p>
          <a:p>
            <a:pPr marL="457200" lvl="1" indent="0">
              <a:lnSpc>
                <a:spcPct val="100000"/>
              </a:lnSpc>
              <a:spcBef>
                <a:spcPts val="600"/>
              </a:spcBef>
              <a:buNone/>
            </a:pPr>
            <a:endParaRPr lang="en-US" sz="2500" dirty="0"/>
          </a:p>
          <a:p>
            <a:pPr marL="457200" lvl="1" indent="0">
              <a:lnSpc>
                <a:spcPct val="100000"/>
              </a:lnSpc>
              <a:spcBef>
                <a:spcPts val="600"/>
              </a:spcBef>
              <a:buNone/>
            </a:pPr>
            <a:endParaRPr lang="en-US" sz="2500" dirty="0"/>
          </a:p>
          <a:p>
            <a:pPr marL="182880" indent="-182880">
              <a:lnSpc>
                <a:spcPct val="100000"/>
              </a:lnSpc>
              <a:spcBef>
                <a:spcPts val="600"/>
              </a:spcBef>
            </a:pPr>
            <a:r>
              <a:rPr lang="en-US" sz="3800" b="1" dirty="0">
                <a:solidFill>
                  <a:srgbClr val="004A90"/>
                </a:solidFill>
              </a:rPr>
              <a:t>Biological Product Approval Pathway</a:t>
            </a:r>
          </a:p>
          <a:p>
            <a:pPr lvl="1">
              <a:lnSpc>
                <a:spcPct val="100000"/>
              </a:lnSpc>
              <a:spcBef>
                <a:spcPts val="600"/>
              </a:spcBef>
              <a:buFont typeface="System Font Regular"/>
              <a:buChar char="–"/>
            </a:pPr>
            <a:r>
              <a:rPr lang="en-US" sz="3400" dirty="0"/>
              <a:t>Biological Product Development</a:t>
            </a:r>
          </a:p>
          <a:p>
            <a:pPr lvl="1">
              <a:lnSpc>
                <a:spcPct val="100000"/>
              </a:lnSpc>
              <a:spcBef>
                <a:spcPts val="600"/>
              </a:spcBef>
              <a:buFont typeface="System Font Regular"/>
              <a:buChar char="–"/>
            </a:pPr>
            <a:r>
              <a:rPr lang="en-US" sz="3400" dirty="0"/>
              <a:t>Analytical Studies Form the Foundation of the Biosimilar Application Pathway</a:t>
            </a:r>
          </a:p>
          <a:p>
            <a:pPr marL="182880" indent="-182880">
              <a:lnSpc>
                <a:spcPct val="100000"/>
              </a:lnSpc>
              <a:spcBef>
                <a:spcPts val="600"/>
              </a:spcBef>
            </a:pPr>
            <a:r>
              <a:rPr lang="en-US" sz="3800" b="1" dirty="0">
                <a:solidFill>
                  <a:srgbClr val="004A90"/>
                </a:solidFill>
              </a:rPr>
              <a:t>Practical Considerations for Using Biosimilars and Interchangeable Biosimilars</a:t>
            </a:r>
          </a:p>
          <a:p>
            <a:pPr lvl="1">
              <a:lnSpc>
                <a:spcPct val="100000"/>
              </a:lnSpc>
              <a:spcBef>
                <a:spcPts val="600"/>
              </a:spcBef>
              <a:buFont typeface="System Font Regular"/>
              <a:buChar char="–"/>
            </a:pPr>
            <a:r>
              <a:rPr lang="en-US" sz="3400" dirty="0"/>
              <a:t>Biologics Naming Convention</a:t>
            </a:r>
          </a:p>
          <a:p>
            <a:pPr lvl="1">
              <a:lnSpc>
                <a:spcPct val="100000"/>
              </a:lnSpc>
              <a:spcBef>
                <a:spcPts val="600"/>
              </a:spcBef>
              <a:buFont typeface="System Font Regular"/>
              <a:buChar char="–"/>
            </a:pPr>
            <a:r>
              <a:rPr lang="en-US" sz="3400" dirty="0"/>
              <a:t>Prescribing Biosimilars and Interchangeable Biosimilars</a:t>
            </a:r>
          </a:p>
          <a:p>
            <a:pPr lvl="1">
              <a:lnSpc>
                <a:spcPct val="100000"/>
              </a:lnSpc>
              <a:spcBef>
                <a:spcPts val="600"/>
              </a:spcBef>
              <a:buFont typeface="System Font Regular"/>
              <a:buChar char="–"/>
            </a:pPr>
            <a:r>
              <a:rPr lang="en-US" sz="3400" dirty="0"/>
              <a:t>The Purple Book</a:t>
            </a:r>
          </a:p>
          <a:p>
            <a:pPr marL="182880" indent="-182880">
              <a:lnSpc>
                <a:spcPct val="100000"/>
              </a:lnSpc>
              <a:spcBef>
                <a:spcPts val="600"/>
              </a:spcBef>
            </a:pPr>
            <a:r>
              <a:rPr lang="en-US" sz="3800" b="1" dirty="0">
                <a:solidFill>
                  <a:srgbClr val="004A90"/>
                </a:solidFill>
              </a:rPr>
              <a:t>Adoption of Biosimilars</a:t>
            </a:r>
          </a:p>
          <a:p>
            <a:pPr lvl="1">
              <a:lnSpc>
                <a:spcPct val="100000"/>
              </a:lnSpc>
              <a:spcBef>
                <a:spcPts val="600"/>
              </a:spcBef>
              <a:buFont typeface="System Font Regular"/>
              <a:buChar char="–"/>
            </a:pPr>
            <a:r>
              <a:rPr lang="en-US" sz="3400" dirty="0"/>
              <a:t>Adoption of Biosimilars and Interchangeable Biosimilars</a:t>
            </a:r>
          </a:p>
          <a:p>
            <a:pPr lvl="1">
              <a:lnSpc>
                <a:spcPct val="100000"/>
              </a:lnSpc>
              <a:spcBef>
                <a:spcPts val="600"/>
              </a:spcBef>
              <a:buFont typeface="System Font Regular"/>
              <a:buChar char="–"/>
            </a:pPr>
            <a:r>
              <a:rPr lang="en-US" sz="3400" dirty="0"/>
              <a:t>Adoption of Biosimilars</a:t>
            </a:r>
          </a:p>
          <a:p>
            <a:pPr lvl="1">
              <a:lnSpc>
                <a:spcPct val="100000"/>
              </a:lnSpc>
              <a:spcBef>
                <a:spcPts val="600"/>
              </a:spcBef>
              <a:buFont typeface="System Font Regular"/>
              <a:buChar char="–"/>
            </a:pPr>
            <a:r>
              <a:rPr lang="en-US" sz="3400" dirty="0"/>
              <a:t>Formulary Coverage and Reimbursement for Biosimilars</a:t>
            </a:r>
          </a:p>
          <a:p>
            <a:pPr marL="182880" indent="-182880">
              <a:lnSpc>
                <a:spcPct val="100000"/>
              </a:lnSpc>
              <a:spcBef>
                <a:spcPts val="600"/>
              </a:spcBef>
            </a:pPr>
            <a:r>
              <a:rPr lang="en-US" sz="3800" b="1" dirty="0">
                <a:solidFill>
                  <a:srgbClr val="004A90"/>
                </a:solidFill>
              </a:rPr>
              <a:t>Resources</a:t>
            </a:r>
          </a:p>
          <a:p>
            <a:pPr marL="182880" indent="-182880">
              <a:lnSpc>
                <a:spcPct val="100000"/>
              </a:lnSpc>
              <a:spcBef>
                <a:spcPts val="600"/>
              </a:spcBef>
            </a:pPr>
            <a:r>
              <a:rPr lang="en-US" sz="3800" b="1" dirty="0">
                <a:solidFill>
                  <a:srgbClr val="004A90"/>
                </a:solidFill>
              </a:rPr>
              <a:t>Key Takeaways</a:t>
            </a:r>
          </a:p>
          <a:p>
            <a:pPr marL="182880" indent="-182880">
              <a:lnSpc>
                <a:spcPct val="100000"/>
              </a:lnSpc>
              <a:spcBef>
                <a:spcPts val="600"/>
              </a:spcBef>
            </a:pPr>
            <a:r>
              <a:rPr lang="en-US" sz="3800" b="1" dirty="0">
                <a:solidFill>
                  <a:srgbClr val="004A90"/>
                </a:solidFill>
              </a:rPr>
              <a:t>Knowledge Assessment</a:t>
            </a:r>
          </a:p>
          <a:p>
            <a:pPr lvl="1">
              <a:lnSpc>
                <a:spcPct val="100000"/>
              </a:lnSpc>
              <a:spcBef>
                <a:spcPts val="600"/>
              </a:spcBef>
              <a:buFont typeface="System Font Regular"/>
              <a:buChar char="–"/>
            </a:pPr>
            <a:r>
              <a:rPr lang="en-US" sz="3400" dirty="0"/>
              <a:t>Multiple Choice Questions</a:t>
            </a:r>
          </a:p>
        </p:txBody>
      </p:sp>
    </p:spTree>
    <p:extLst>
      <p:ext uri="{BB962C8B-B14F-4D97-AF65-F5344CB8AC3E}">
        <p14:creationId xmlns:p14="http://schemas.microsoft.com/office/powerpoint/2010/main" val="978037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1672-0C59-487F-8F81-8AA2710967E7}"/>
              </a:ext>
            </a:extLst>
          </p:cNvPr>
          <p:cNvSpPr>
            <a:spLocks noGrp="1"/>
          </p:cNvSpPr>
          <p:nvPr>
            <p:ph type="title" idx="4294967295"/>
          </p:nvPr>
        </p:nvSpPr>
        <p:spPr>
          <a:xfrm>
            <a:off x="838200" y="1387346"/>
            <a:ext cx="10515600" cy="4083307"/>
          </a:xfrm>
        </p:spPr>
        <p:txBody>
          <a:bodyPr>
            <a:noAutofit/>
          </a:bodyPr>
          <a:lstStyle/>
          <a:p>
            <a:pPr algn="ctr"/>
            <a:r>
              <a:rPr lang="en-US" sz="6400" dirty="0">
                <a:solidFill>
                  <a:srgbClr val="007DBC"/>
                </a:solidFill>
                <a:latin typeface="+mn-lt"/>
              </a:rPr>
              <a:t>Practical Considerations for Using Biosimilars and Interchangeable Biosimilars</a:t>
            </a:r>
          </a:p>
        </p:txBody>
      </p:sp>
    </p:spTree>
    <p:extLst>
      <p:ext uri="{BB962C8B-B14F-4D97-AF65-F5344CB8AC3E}">
        <p14:creationId xmlns:p14="http://schemas.microsoft.com/office/powerpoint/2010/main" val="1167393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2461DBB-95CB-8C4F-A839-67F9FB540B81}"/>
              </a:ext>
            </a:extLst>
          </p:cNvPr>
          <p:cNvSpPr>
            <a:spLocks noGrp="1"/>
          </p:cNvSpPr>
          <p:nvPr>
            <p:ph type="title"/>
          </p:nvPr>
        </p:nvSpPr>
        <p:spPr/>
        <p:txBody>
          <a:bodyPr/>
          <a:lstStyle/>
          <a:p>
            <a:r>
              <a:rPr lang="en-US" dirty="0"/>
              <a:t>Biologics Naming Conventions</a:t>
            </a:r>
          </a:p>
        </p:txBody>
      </p:sp>
      <p:sp>
        <p:nvSpPr>
          <p:cNvPr id="3" name="Content Placeholder 2">
            <a:extLst>
              <a:ext uri="{FF2B5EF4-FFF2-40B4-BE49-F238E27FC236}">
                <a16:creationId xmlns:a16="http://schemas.microsoft.com/office/drawing/2014/main" id="{7953F619-5732-46C0-807E-FB3AFE1808D1}"/>
              </a:ext>
            </a:extLst>
          </p:cNvPr>
          <p:cNvSpPr>
            <a:spLocks noGrp="1"/>
          </p:cNvSpPr>
          <p:nvPr>
            <p:ph idx="1"/>
          </p:nvPr>
        </p:nvSpPr>
        <p:spPr>
          <a:xfrm>
            <a:off x="217348" y="1177712"/>
            <a:ext cx="11202019" cy="2922649"/>
          </a:xfrm>
        </p:spPr>
        <p:txBody>
          <a:bodyPr>
            <a:noAutofit/>
          </a:bodyPr>
          <a:lstStyle/>
          <a:p>
            <a:pPr marL="0" indent="0">
              <a:lnSpc>
                <a:spcPct val="100000"/>
              </a:lnSpc>
              <a:spcBef>
                <a:spcPts val="600"/>
              </a:spcBef>
              <a:buNone/>
            </a:pPr>
            <a:r>
              <a:rPr lang="en-US" sz="2000" b="1" dirty="0">
                <a:solidFill>
                  <a:srgbClr val="004A90"/>
                </a:solidFill>
              </a:rPr>
              <a:t>Many biological products*, including reference, biosimilar, and interchangeable products, are subject to FDA’s naming policy. </a:t>
            </a:r>
          </a:p>
          <a:p>
            <a:pPr>
              <a:lnSpc>
                <a:spcPct val="100000"/>
              </a:lnSpc>
              <a:spcBef>
                <a:spcPts val="600"/>
              </a:spcBef>
            </a:pPr>
            <a:r>
              <a:rPr lang="en-US" sz="1600" dirty="0"/>
              <a:t>The naming convention is a combination of a nonproprietary core name and a unique 4-letter suffix to help distinguish products. </a:t>
            </a:r>
          </a:p>
          <a:p>
            <a:pPr>
              <a:lnSpc>
                <a:spcPct val="100000"/>
              </a:lnSpc>
              <a:spcBef>
                <a:spcPts val="600"/>
              </a:spcBef>
            </a:pPr>
            <a:r>
              <a:rPr lang="en-US" sz="1600" dirty="0"/>
              <a:t>The biosimilar or</a:t>
            </a:r>
            <a:r>
              <a:rPr lang="en-US" sz="1600" dirty="0">
                <a:solidFill>
                  <a:srgbClr val="FF0000"/>
                </a:solidFill>
              </a:rPr>
              <a:t> </a:t>
            </a:r>
            <a:r>
              <a:rPr lang="en-US" sz="1600" dirty="0"/>
              <a:t>interchangeable product will have the same core name as its reference product, but it will not have the same 4-letter suffix.  </a:t>
            </a:r>
          </a:p>
          <a:p>
            <a:pPr>
              <a:lnSpc>
                <a:spcPct val="100000"/>
              </a:lnSpc>
              <a:spcBef>
                <a:spcPts val="600"/>
              </a:spcBef>
            </a:pPr>
            <a:r>
              <a:rPr lang="en-US" sz="1600" dirty="0"/>
              <a:t>FDA adopted the naming convention to help with pharmacovigilance and safe use for all biological product and to help patients and providers know which biologic medicine is being prescribed and dispensed.</a:t>
            </a:r>
          </a:p>
          <a:p>
            <a:pPr>
              <a:lnSpc>
                <a:spcPct val="100000"/>
              </a:lnSpc>
              <a:spcBef>
                <a:spcPts val="600"/>
              </a:spcBef>
            </a:pPr>
            <a:r>
              <a:rPr lang="en-US" sz="1600" dirty="0"/>
              <a:t>Health care professionals should include the</a:t>
            </a:r>
            <a:r>
              <a:rPr lang="en-US" sz="1600" dirty="0">
                <a:solidFill>
                  <a:srgbClr val="FF0000"/>
                </a:solidFill>
              </a:rPr>
              <a:t> </a:t>
            </a:r>
            <a:r>
              <a:rPr lang="en-US" sz="1600" dirty="0"/>
              <a:t>4-letter suffix when ordering, prescribing, dispensing, and in recordkeeping and pharmacovigilance practices, including reporting adverse events to </a:t>
            </a:r>
            <a:r>
              <a:rPr lang="en-US" sz="1600" dirty="0">
                <a:hlinkClick r:id="rId3">
                  <a:extLst>
                    <a:ext uri="{A12FA001-AC4F-418D-AE19-62706E023703}">
                      <ahyp:hlinkClr xmlns:ahyp="http://schemas.microsoft.com/office/drawing/2018/hyperlinkcolor" val="tx"/>
                    </a:ext>
                  </a:extLst>
                </a:hlinkClick>
              </a:rPr>
              <a:t>MedWatch</a:t>
            </a:r>
            <a:r>
              <a:rPr lang="en-US" sz="1600" dirty="0"/>
              <a:t>, the FDA Safety Information and Adverse Event Reporting Program.</a:t>
            </a:r>
            <a:endParaRPr lang="en-US" sz="1600" strike="sngStrike" dirty="0"/>
          </a:p>
        </p:txBody>
      </p:sp>
      <p:sp>
        <p:nvSpPr>
          <p:cNvPr id="9" name="TextBox 8">
            <a:extLst>
              <a:ext uri="{FF2B5EF4-FFF2-40B4-BE49-F238E27FC236}">
                <a16:creationId xmlns:a16="http://schemas.microsoft.com/office/drawing/2014/main" id="{60531807-C88F-4B04-B876-A876BC61DE8E}"/>
              </a:ext>
            </a:extLst>
          </p:cNvPr>
          <p:cNvSpPr txBox="1"/>
          <p:nvPr/>
        </p:nvSpPr>
        <p:spPr>
          <a:xfrm>
            <a:off x="340184" y="6215876"/>
            <a:ext cx="11434354" cy="276999"/>
          </a:xfrm>
          <a:prstGeom prst="rect">
            <a:avLst/>
          </a:prstGeom>
          <a:noFill/>
        </p:spPr>
        <p:txBody>
          <a:bodyPr wrap="square" rtlCol="0">
            <a:spAutoFit/>
          </a:bodyPr>
          <a:lstStyle/>
          <a:p>
            <a:pPr marL="182880" indent="-182880">
              <a:lnSpc>
                <a:spcPct val="100000"/>
              </a:lnSpc>
              <a:spcBef>
                <a:spcPts val="600"/>
              </a:spcBef>
            </a:pPr>
            <a:r>
              <a:rPr lang="en-US" sz="1200" i="1" dirty="0"/>
              <a:t>*Note: Some reference products approved prior to implementation of the naming convention may not have a suffix.</a:t>
            </a:r>
          </a:p>
        </p:txBody>
      </p:sp>
      <p:pic>
        <p:nvPicPr>
          <p:cNvPr id="4" name="Picture 3" descr="Core name: replicamab. Unique 4-letter suffix: cznm.">
            <a:extLst>
              <a:ext uri="{FF2B5EF4-FFF2-40B4-BE49-F238E27FC236}">
                <a16:creationId xmlns:a16="http://schemas.microsoft.com/office/drawing/2014/main" id="{224B24AC-FAF0-45F4-9296-B2297A4D7748}"/>
              </a:ext>
            </a:extLst>
          </p:cNvPr>
          <p:cNvPicPr>
            <a:picLocks noChangeAspect="1"/>
          </p:cNvPicPr>
          <p:nvPr/>
        </p:nvPicPr>
        <p:blipFill>
          <a:blip r:embed="rId4"/>
          <a:stretch>
            <a:fillRect/>
          </a:stretch>
        </p:blipFill>
        <p:spPr>
          <a:xfrm>
            <a:off x="3470010" y="4031319"/>
            <a:ext cx="5407621" cy="1908213"/>
          </a:xfrm>
          <a:prstGeom prst="rect">
            <a:avLst/>
          </a:prstGeom>
        </p:spPr>
      </p:pic>
    </p:spTree>
    <p:extLst>
      <p:ext uri="{BB962C8B-B14F-4D97-AF65-F5344CB8AC3E}">
        <p14:creationId xmlns:p14="http://schemas.microsoft.com/office/powerpoint/2010/main" val="2304809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17AD20E-0285-1B43-9B06-3289F6C6D3EA}"/>
              </a:ext>
            </a:extLst>
          </p:cNvPr>
          <p:cNvSpPr>
            <a:spLocks noGrp="1"/>
          </p:cNvSpPr>
          <p:nvPr>
            <p:ph type="title"/>
          </p:nvPr>
        </p:nvSpPr>
        <p:spPr/>
        <p:txBody>
          <a:bodyPr>
            <a:normAutofit/>
          </a:bodyPr>
          <a:lstStyle/>
          <a:p>
            <a:r>
              <a:rPr lang="en-US" sz="3000" dirty="0"/>
              <a:t>Prescribing Biosimilar and </a:t>
            </a:r>
            <a:br>
              <a:rPr lang="en-US" sz="3000" dirty="0"/>
            </a:br>
            <a:r>
              <a:rPr lang="en-US" sz="3000" dirty="0"/>
              <a:t>Interchangeable Biosimilars</a:t>
            </a:r>
          </a:p>
        </p:txBody>
      </p:sp>
      <p:sp>
        <p:nvSpPr>
          <p:cNvPr id="7" name="Rectangle 6">
            <a:extLst>
              <a:ext uri="{FF2B5EF4-FFF2-40B4-BE49-F238E27FC236}">
                <a16:creationId xmlns:a16="http://schemas.microsoft.com/office/drawing/2014/main" id="{449DBF95-5E54-4F46-A114-9F6B358FA96E}"/>
              </a:ext>
            </a:extLst>
          </p:cNvPr>
          <p:cNvSpPr/>
          <p:nvPr/>
        </p:nvSpPr>
        <p:spPr>
          <a:xfrm>
            <a:off x="202265" y="1265927"/>
            <a:ext cx="11441488" cy="1400383"/>
          </a:xfrm>
          <a:prstGeom prst="rect">
            <a:avLst/>
          </a:prstGeom>
        </p:spPr>
        <p:txBody>
          <a:bodyPr wrap="square">
            <a:spAutoFit/>
          </a:bodyPr>
          <a:lstStyle/>
          <a:p>
            <a:pPr marL="285750" indent="-285750">
              <a:buFont typeface="Arial" panose="020B0604020202020204" pitchFamily="34" charset="0"/>
              <a:buChar char="•"/>
            </a:pPr>
            <a:r>
              <a:rPr lang="en-US" sz="1700" dirty="0">
                <a:ea typeface="Calibri" panose="020F0502020204030204" pitchFamily="34" charset="0"/>
                <a:cs typeface="Calibri" panose="020F0502020204030204" pitchFamily="34" charset="0"/>
              </a:rPr>
              <a:t>Health care professionals can prescribe biosimilars and interchangeable biosimilars by name, just as they would prescribe other medications. </a:t>
            </a:r>
          </a:p>
          <a:p>
            <a:pPr marL="285750" indent="-285750">
              <a:buFont typeface="Arial" panose="020B0604020202020204" pitchFamily="34" charset="0"/>
              <a:buChar char="•"/>
            </a:pPr>
            <a:r>
              <a:rPr lang="en-US" sz="1700" dirty="0">
                <a:ea typeface="Calibri" panose="020F0502020204030204" pitchFamily="34" charset="0"/>
                <a:cs typeface="Calibri" panose="020F0502020204030204" pitchFamily="34" charset="0"/>
              </a:rPr>
              <a:t>Interchangeable biosimilars may be substituted for the reference product without the intervention of the prescribing health care provider, subject to state laws. State laws that address substitution of biological products at the pharmacy vary; therefore, it is important for prescribers and pharmacists to understand the pharmacy practices in their state.</a:t>
            </a:r>
          </a:p>
        </p:txBody>
      </p:sp>
      <p:grpSp>
        <p:nvGrpSpPr>
          <p:cNvPr id="15" name="Group 14" descr="Pharmacy-Level Substitution of Interchangeable Biosimilars Process: Doctor prescribes the reference product. Script goes to the pharmacy. Pharmacist substitutes the interchangeable biosimilar for the reference product, subject to state law. Patient receives the interchangeable biosimilar.">
            <a:extLst>
              <a:ext uri="{FF2B5EF4-FFF2-40B4-BE49-F238E27FC236}">
                <a16:creationId xmlns:a16="http://schemas.microsoft.com/office/drawing/2014/main" id="{43788035-32A5-4F7B-9B04-D85403577607}"/>
              </a:ext>
            </a:extLst>
          </p:cNvPr>
          <p:cNvGrpSpPr/>
          <p:nvPr/>
        </p:nvGrpSpPr>
        <p:grpSpPr>
          <a:xfrm>
            <a:off x="1928005" y="2649044"/>
            <a:ext cx="8255217" cy="2850929"/>
            <a:chOff x="1928005" y="2664585"/>
            <a:chExt cx="7473447" cy="2580946"/>
          </a:xfrm>
        </p:grpSpPr>
        <p:grpSp>
          <p:nvGrpSpPr>
            <p:cNvPr id="13" name="Group 12">
              <a:extLst>
                <a:ext uri="{FF2B5EF4-FFF2-40B4-BE49-F238E27FC236}">
                  <a16:creationId xmlns:a16="http://schemas.microsoft.com/office/drawing/2014/main" id="{1189667C-60BC-4AD0-96F7-C62B83EE34A8}"/>
                </a:ext>
              </a:extLst>
            </p:cNvPr>
            <p:cNvGrpSpPr/>
            <p:nvPr/>
          </p:nvGrpSpPr>
          <p:grpSpPr>
            <a:xfrm>
              <a:off x="1928005" y="2802947"/>
              <a:ext cx="7473447" cy="2442584"/>
              <a:chOff x="1928005" y="2802947"/>
              <a:chExt cx="7473447" cy="2442584"/>
            </a:xfrm>
          </p:grpSpPr>
          <p:pic>
            <p:nvPicPr>
              <p:cNvPr id="3" name="Picture 2">
                <a:extLst>
                  <a:ext uri="{FF2B5EF4-FFF2-40B4-BE49-F238E27FC236}">
                    <a16:creationId xmlns:a16="http://schemas.microsoft.com/office/drawing/2014/main" id="{ABED0C6F-0463-4B90-9EC0-C6096FF45549}"/>
                  </a:ext>
                </a:extLst>
              </p:cNvPr>
              <p:cNvPicPr>
                <a:picLocks noChangeAspect="1"/>
              </p:cNvPicPr>
              <p:nvPr/>
            </p:nvPicPr>
            <p:blipFill>
              <a:blip r:embed="rId3"/>
              <a:stretch>
                <a:fillRect/>
              </a:stretch>
            </p:blipFill>
            <p:spPr>
              <a:xfrm>
                <a:off x="2063586" y="2802947"/>
                <a:ext cx="7337866" cy="2442584"/>
              </a:xfrm>
              <a:prstGeom prst="rect">
                <a:avLst/>
              </a:prstGeom>
            </p:spPr>
          </p:pic>
          <p:sp>
            <p:nvSpPr>
              <p:cNvPr id="12" name="Rectangle 11">
                <a:extLst>
                  <a:ext uri="{FF2B5EF4-FFF2-40B4-BE49-F238E27FC236}">
                    <a16:creationId xmlns:a16="http://schemas.microsoft.com/office/drawing/2014/main" id="{BE8E4E92-BA9B-47E5-9F03-3B9DCC264D4F}"/>
                  </a:ext>
                </a:extLst>
              </p:cNvPr>
              <p:cNvSpPr/>
              <p:nvPr/>
            </p:nvSpPr>
            <p:spPr>
              <a:xfrm>
                <a:off x="1928005" y="2866030"/>
                <a:ext cx="4081559" cy="1404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06E37A57-3F92-4714-BAE0-B5AE4D5822E9}"/>
                </a:ext>
              </a:extLst>
            </p:cNvPr>
            <p:cNvSpPr txBox="1"/>
            <p:nvPr/>
          </p:nvSpPr>
          <p:spPr>
            <a:xfrm>
              <a:off x="2001129" y="2664585"/>
              <a:ext cx="4567451" cy="543328"/>
            </a:xfrm>
            <a:prstGeom prst="rect">
              <a:avLst/>
            </a:prstGeom>
            <a:noFill/>
          </p:spPr>
          <p:txBody>
            <a:bodyPr wrap="square" rtlCol="0">
              <a:spAutoFit/>
            </a:bodyPr>
            <a:lstStyle/>
            <a:p>
              <a:r>
                <a:rPr lang="en-US" sz="1500" b="1" dirty="0">
                  <a:solidFill>
                    <a:srgbClr val="004A90"/>
                  </a:solidFill>
                </a:rPr>
                <a:t>Pharmacy-Level Substitution of Interchangeable Biosimilars</a:t>
              </a:r>
            </a:p>
            <a:p>
              <a:endParaRPr lang="en-US" dirty="0"/>
            </a:p>
          </p:txBody>
        </p:sp>
      </p:grpSp>
      <p:sp>
        <p:nvSpPr>
          <p:cNvPr id="2" name="TextBox 1">
            <a:extLst>
              <a:ext uri="{FF2B5EF4-FFF2-40B4-BE49-F238E27FC236}">
                <a16:creationId xmlns:a16="http://schemas.microsoft.com/office/drawing/2014/main" id="{C737F743-C411-43E4-8A50-059FEA0C2943}"/>
              </a:ext>
            </a:extLst>
          </p:cNvPr>
          <p:cNvSpPr txBox="1"/>
          <p:nvPr/>
        </p:nvSpPr>
        <p:spPr>
          <a:xfrm>
            <a:off x="202265" y="5495029"/>
            <a:ext cx="11178003" cy="877163"/>
          </a:xfrm>
          <a:prstGeom prst="rect">
            <a:avLst/>
          </a:prstGeom>
          <a:noFill/>
        </p:spPr>
        <p:txBody>
          <a:bodyPr wrap="square" rtlCol="0">
            <a:spAutoFit/>
          </a:bodyPr>
          <a:lstStyle/>
          <a:p>
            <a:pPr marL="285750" indent="-285750">
              <a:buFont typeface="Arial" panose="020B0604020202020204" pitchFamily="34" charset="0"/>
              <a:buChar char="•"/>
            </a:pPr>
            <a:r>
              <a:rPr lang="en-US" sz="1700" dirty="0">
                <a:ea typeface="Calibri" panose="020F0502020204030204" pitchFamily="34" charset="0"/>
                <a:cs typeface="Calibri" panose="020F0502020204030204" pitchFamily="34" charset="0"/>
              </a:rPr>
              <a:t>Health care providers do not need to wait for a biosimilar to be approved as an interchangeable product to prescribe it. FDA does not approve a product as interchangeable unless a company specifically seeks an interchangeability determination. Biosimilars are as safe and effective as the reference product to which they were compared. </a:t>
            </a:r>
          </a:p>
        </p:txBody>
      </p:sp>
    </p:spTree>
    <p:extLst>
      <p:ext uri="{BB962C8B-B14F-4D97-AF65-F5344CB8AC3E}">
        <p14:creationId xmlns:p14="http://schemas.microsoft.com/office/powerpoint/2010/main" val="4178067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2A1D5-5AD1-4E45-86CF-F1B57A88B109}"/>
              </a:ext>
            </a:extLst>
          </p:cNvPr>
          <p:cNvSpPr>
            <a:spLocks noGrp="1"/>
          </p:cNvSpPr>
          <p:nvPr>
            <p:ph type="title"/>
          </p:nvPr>
        </p:nvSpPr>
        <p:spPr/>
        <p:txBody>
          <a:bodyPr>
            <a:normAutofit/>
          </a:bodyPr>
          <a:lstStyle/>
          <a:p>
            <a:r>
              <a:rPr lang="en-US" dirty="0"/>
              <a:t>The Purple Book</a:t>
            </a:r>
          </a:p>
        </p:txBody>
      </p:sp>
      <p:sp>
        <p:nvSpPr>
          <p:cNvPr id="3" name="Content Placeholder 2">
            <a:extLst>
              <a:ext uri="{FF2B5EF4-FFF2-40B4-BE49-F238E27FC236}">
                <a16:creationId xmlns:a16="http://schemas.microsoft.com/office/drawing/2014/main" id="{8EA1ACF9-50B4-46E1-8AB3-FFEC56CDEEED}"/>
              </a:ext>
            </a:extLst>
          </p:cNvPr>
          <p:cNvSpPr>
            <a:spLocks noGrp="1"/>
          </p:cNvSpPr>
          <p:nvPr>
            <p:ph idx="1"/>
          </p:nvPr>
        </p:nvSpPr>
        <p:spPr>
          <a:xfrm>
            <a:off x="170366" y="1299407"/>
            <a:ext cx="10515600" cy="1138484"/>
          </a:xfrm>
        </p:spPr>
        <p:txBody>
          <a:bodyPr>
            <a:noAutofit/>
          </a:bodyPr>
          <a:lstStyle/>
          <a:p>
            <a:pPr marL="0" indent="0" algn="just">
              <a:lnSpc>
                <a:spcPct val="100000"/>
              </a:lnSpc>
              <a:spcBef>
                <a:spcPts val="600"/>
              </a:spcBef>
              <a:buNone/>
            </a:pPr>
            <a:r>
              <a:rPr lang="en-US" sz="1800" dirty="0"/>
              <a:t>The Purple Book: Database of Licensed Biological Products is a user-friendly online database with information on all FDA-approved biologics. It </a:t>
            </a:r>
            <a:r>
              <a:rPr lang="en-US" sz="1800" dirty="0">
                <a:cs typeface="Arial" panose="020B0604020202020204" pitchFamily="34" charset="0"/>
              </a:rPr>
              <a:t>provides patients, payors, clinicians, and others with </a:t>
            </a:r>
            <a:r>
              <a:rPr lang="en-US" sz="1800" dirty="0"/>
              <a:t>an accessible, easy-to-use online search engine with information about FDA-approved biologics, including whether a specific biologic is a reference product, biosimilar, or interchangeable biosimilar. </a:t>
            </a:r>
          </a:p>
        </p:txBody>
      </p:sp>
      <p:sp>
        <p:nvSpPr>
          <p:cNvPr id="7" name="Rectangle 6">
            <a:extLst>
              <a:ext uri="{FF2B5EF4-FFF2-40B4-BE49-F238E27FC236}">
                <a16:creationId xmlns:a16="http://schemas.microsoft.com/office/drawing/2014/main" id="{D37CE078-B5A5-4F6E-9B4B-446997D55ED6}"/>
              </a:ext>
            </a:extLst>
          </p:cNvPr>
          <p:cNvSpPr/>
          <p:nvPr/>
        </p:nvSpPr>
        <p:spPr>
          <a:xfrm>
            <a:off x="5823905" y="2857866"/>
            <a:ext cx="5969585" cy="3400931"/>
          </a:xfrm>
          <a:prstGeom prst="rect">
            <a:avLst/>
          </a:prstGeom>
        </p:spPr>
        <p:txBody>
          <a:bodyPr wrap="square">
            <a:spAutoFit/>
          </a:bodyPr>
          <a:lstStyle/>
          <a:p>
            <a:pPr algn="just">
              <a:spcBef>
                <a:spcPts val="600"/>
              </a:spcBef>
            </a:pPr>
            <a:r>
              <a:rPr lang="en-US" b="1" dirty="0"/>
              <a:t>Features of the Purple Book</a:t>
            </a:r>
          </a:p>
          <a:p>
            <a:pPr marL="182880" lvl="1" indent="-182880" algn="just">
              <a:spcBef>
                <a:spcPts val="600"/>
              </a:spcBef>
              <a:buFont typeface="Arial" panose="020B0604020202020204" pitchFamily="34" charset="0"/>
              <a:buChar char="•"/>
              <a:tabLst>
                <a:tab pos="457200" algn="l"/>
                <a:tab pos="5257800" algn="l"/>
              </a:tabLst>
            </a:pPr>
            <a:r>
              <a:rPr lang="en-US" sz="1700" dirty="0"/>
              <a:t>Simple and advanced search options</a:t>
            </a:r>
          </a:p>
          <a:p>
            <a:pPr marL="182880" lvl="1" indent="-182880" algn="just">
              <a:spcBef>
                <a:spcPts val="600"/>
              </a:spcBef>
              <a:buFont typeface="Arial" panose="020B0604020202020204" pitchFamily="34" charset="0"/>
              <a:buChar char="•"/>
              <a:tabLst>
                <a:tab pos="457200" algn="l"/>
                <a:tab pos="5257800" algn="l"/>
              </a:tabLst>
            </a:pPr>
            <a:r>
              <a:rPr lang="en-US" sz="1700" dirty="0"/>
              <a:t>Auto-suggest search function</a:t>
            </a:r>
          </a:p>
          <a:p>
            <a:pPr marL="182880" lvl="1" indent="-182880" algn="just">
              <a:spcBef>
                <a:spcPts val="600"/>
              </a:spcBef>
              <a:buFont typeface="Arial" panose="020B0604020202020204" pitchFamily="34" charset="0"/>
              <a:buChar char="•"/>
              <a:tabLst>
                <a:tab pos="457200" algn="l"/>
                <a:tab pos="5257800" algn="l"/>
              </a:tabLst>
            </a:pPr>
            <a:r>
              <a:rPr lang="en-US" sz="1700" dirty="0"/>
              <a:t>Additional search filters</a:t>
            </a:r>
          </a:p>
          <a:p>
            <a:pPr marL="182880" lvl="1" indent="-182880" algn="just">
              <a:spcBef>
                <a:spcPts val="600"/>
              </a:spcBef>
              <a:buFont typeface="Arial" panose="020B0604020202020204" pitchFamily="34" charset="0"/>
              <a:buChar char="•"/>
              <a:tabLst>
                <a:tab pos="457200" algn="l"/>
                <a:tab pos="5257800" algn="l"/>
              </a:tabLst>
            </a:pPr>
            <a:r>
              <a:rPr lang="en-US" sz="1700" dirty="0"/>
              <a:t>Data download options</a:t>
            </a:r>
          </a:p>
          <a:p>
            <a:pPr marL="182880" lvl="1" indent="-182880" algn="just">
              <a:spcBef>
                <a:spcPts val="600"/>
              </a:spcBef>
              <a:buFont typeface="Arial" panose="020B0604020202020204" pitchFamily="34" charset="0"/>
              <a:buChar char="•"/>
              <a:tabLst>
                <a:tab pos="457200" algn="l"/>
                <a:tab pos="5257800" algn="l"/>
              </a:tabLst>
            </a:pPr>
            <a:r>
              <a:rPr lang="en-US" sz="1700" dirty="0"/>
              <a:t>Links to product labels (</a:t>
            </a:r>
            <a:r>
              <a:rPr lang="en-US" sz="1700" dirty="0">
                <a:hlinkClick r:id="rId3"/>
              </a:rPr>
              <a:t>Drugs@FDA</a:t>
            </a:r>
            <a:r>
              <a:rPr lang="en-US" sz="1700" dirty="0"/>
              <a:t>)</a:t>
            </a:r>
          </a:p>
          <a:p>
            <a:pPr marL="182880" lvl="1" indent="-182880" algn="just">
              <a:spcBef>
                <a:spcPts val="600"/>
              </a:spcBef>
              <a:buFont typeface="Arial" panose="020B0604020202020204" pitchFamily="34" charset="0"/>
              <a:buChar char="•"/>
              <a:tabLst>
                <a:tab pos="457200" algn="l"/>
                <a:tab pos="5257800" algn="l"/>
              </a:tabLst>
            </a:pPr>
            <a:r>
              <a:rPr lang="en-US" sz="1700" dirty="0"/>
              <a:t>Ability to show/hide sortable columns of information</a:t>
            </a:r>
          </a:p>
          <a:p>
            <a:pPr marL="182880" lvl="1" indent="-182880" algn="just">
              <a:spcBef>
                <a:spcPts val="600"/>
              </a:spcBef>
              <a:buFont typeface="Arial" panose="020B0604020202020204" pitchFamily="34" charset="0"/>
              <a:buChar char="•"/>
              <a:tabLst>
                <a:tab pos="457200" algn="l"/>
                <a:tab pos="5257800" algn="l"/>
              </a:tabLst>
            </a:pPr>
            <a:r>
              <a:rPr lang="en-US" sz="1700" dirty="0"/>
              <a:t>Ability to print or export search results</a:t>
            </a:r>
          </a:p>
          <a:p>
            <a:pPr marL="182880" lvl="1" indent="-182880" algn="just">
              <a:spcBef>
                <a:spcPts val="600"/>
              </a:spcBef>
              <a:buFont typeface="Arial" panose="020B0604020202020204" pitchFamily="34" charset="0"/>
              <a:buChar char="•"/>
              <a:tabLst>
                <a:tab pos="457200" algn="l"/>
                <a:tab pos="5257800" algn="l"/>
              </a:tabLst>
            </a:pPr>
            <a:r>
              <a:rPr lang="en-US" sz="1700" dirty="0"/>
              <a:t>Searchable glossary of terms</a:t>
            </a:r>
          </a:p>
          <a:p>
            <a:pPr marL="0" lvl="1" algn="just">
              <a:spcBef>
                <a:spcPts val="600"/>
              </a:spcBef>
              <a:tabLst>
                <a:tab pos="457200" algn="l"/>
                <a:tab pos="5257800" algn="l"/>
              </a:tabLst>
            </a:pPr>
            <a:endParaRPr lang="en-US" sz="1600" dirty="0"/>
          </a:p>
        </p:txBody>
      </p:sp>
      <p:pic>
        <p:nvPicPr>
          <p:cNvPr id="5" name="Picture 4">
            <a:extLst>
              <a:ext uri="{FF2B5EF4-FFF2-40B4-BE49-F238E27FC236}">
                <a16:creationId xmlns:a16="http://schemas.microsoft.com/office/drawing/2014/main" id="{4AEFD7C8-33B0-4B80-BE02-B167D6CB636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36959" y="2796434"/>
            <a:ext cx="4676037" cy="3523793"/>
          </a:xfrm>
          <a:prstGeom prst="rect">
            <a:avLst/>
          </a:prstGeom>
        </p:spPr>
      </p:pic>
    </p:spTree>
    <p:extLst>
      <p:ext uri="{BB962C8B-B14F-4D97-AF65-F5344CB8AC3E}">
        <p14:creationId xmlns:p14="http://schemas.microsoft.com/office/powerpoint/2010/main" val="3516149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AF6C8-C0DF-477D-9394-C7AF37F562EA}"/>
              </a:ext>
            </a:extLst>
          </p:cNvPr>
          <p:cNvSpPr>
            <a:spLocks noGrp="1"/>
          </p:cNvSpPr>
          <p:nvPr>
            <p:ph type="title" idx="4294967295"/>
          </p:nvPr>
        </p:nvSpPr>
        <p:spPr>
          <a:xfrm>
            <a:off x="2567116" y="2095071"/>
            <a:ext cx="7057768" cy="1797307"/>
          </a:xfrm>
        </p:spPr>
        <p:txBody>
          <a:bodyPr>
            <a:noAutofit/>
          </a:bodyPr>
          <a:lstStyle/>
          <a:p>
            <a:pPr algn="ctr"/>
            <a:r>
              <a:rPr lang="en-US" sz="6400" dirty="0">
                <a:solidFill>
                  <a:srgbClr val="007DBC"/>
                </a:solidFill>
                <a:latin typeface="+mn-lt"/>
              </a:rPr>
              <a:t>Adoption of Biosimilars</a:t>
            </a:r>
          </a:p>
        </p:txBody>
      </p:sp>
    </p:spTree>
    <p:extLst>
      <p:ext uri="{BB962C8B-B14F-4D97-AF65-F5344CB8AC3E}">
        <p14:creationId xmlns:p14="http://schemas.microsoft.com/office/powerpoint/2010/main" val="31640366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167A4A-39FA-4D4E-A07F-24D206B958C1}"/>
              </a:ext>
            </a:extLst>
          </p:cNvPr>
          <p:cNvSpPr>
            <a:spLocks noGrp="1"/>
          </p:cNvSpPr>
          <p:nvPr>
            <p:ph type="title"/>
          </p:nvPr>
        </p:nvSpPr>
        <p:spPr/>
        <p:txBody>
          <a:bodyPr>
            <a:normAutofit/>
          </a:bodyPr>
          <a:lstStyle/>
          <a:p>
            <a:r>
              <a:rPr lang="en-US" sz="3000" dirty="0"/>
              <a:t>Adoption of Biosimilar and </a:t>
            </a:r>
            <a:br>
              <a:rPr lang="en-US" sz="3000" dirty="0"/>
            </a:br>
            <a:r>
              <a:rPr lang="en-US" sz="3000" dirty="0"/>
              <a:t>Interchangeable Biosimilar</a:t>
            </a:r>
          </a:p>
        </p:txBody>
      </p:sp>
      <p:sp>
        <p:nvSpPr>
          <p:cNvPr id="53" name="TextBox 52">
            <a:extLst>
              <a:ext uri="{FF2B5EF4-FFF2-40B4-BE49-F238E27FC236}">
                <a16:creationId xmlns:a16="http://schemas.microsoft.com/office/drawing/2014/main" id="{317A0E36-5453-4458-9E73-15BA86C13EBC}"/>
              </a:ext>
            </a:extLst>
          </p:cNvPr>
          <p:cNvSpPr txBox="1"/>
          <p:nvPr/>
        </p:nvSpPr>
        <p:spPr>
          <a:xfrm>
            <a:off x="170366" y="1542261"/>
            <a:ext cx="11312461" cy="923330"/>
          </a:xfrm>
          <a:prstGeom prst="rect">
            <a:avLst/>
          </a:prstGeom>
          <a:noFill/>
        </p:spPr>
        <p:txBody>
          <a:bodyPr wrap="square" rtlCol="0">
            <a:spAutoFit/>
          </a:bodyPr>
          <a:lstStyle/>
          <a:p>
            <a:r>
              <a:rPr lang="en-US" dirty="0"/>
              <a:t>Adoption of biosimilars and interchangeable biosimilars and increased access to important therapies in the United States require not just the approval of these medicines by FDA and adoption by health care institutions (e.g., formulary inclusion, payor coverage), they also require awareness and acceptance by patients and health care providers. </a:t>
            </a:r>
          </a:p>
        </p:txBody>
      </p:sp>
      <p:pic>
        <p:nvPicPr>
          <p:cNvPr id="1026" name="Picture 2" descr="Availability: Development by manufacturers + Approval by FDA + Sold in health care market. Adoption: Acceptance into formulary + coverage by payers. Awareness: Patient seek information + Providers seek information and address patient questions. Access: Access to important biologic therapies at lower costs for more patients.">
            <a:extLst>
              <a:ext uri="{FF2B5EF4-FFF2-40B4-BE49-F238E27FC236}">
                <a16:creationId xmlns:a16="http://schemas.microsoft.com/office/drawing/2014/main" id="{66E9EEDC-0622-4D13-895E-5F60C328DE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603" y="3048167"/>
            <a:ext cx="11144251" cy="2838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8595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4034E-1506-F643-AE9B-B61427AC8439}"/>
              </a:ext>
            </a:extLst>
          </p:cNvPr>
          <p:cNvSpPr>
            <a:spLocks noGrp="1"/>
          </p:cNvSpPr>
          <p:nvPr>
            <p:ph type="title"/>
          </p:nvPr>
        </p:nvSpPr>
        <p:spPr/>
        <p:txBody>
          <a:bodyPr>
            <a:normAutofit/>
          </a:bodyPr>
          <a:lstStyle/>
          <a:p>
            <a:r>
              <a:rPr lang="en-US" dirty="0"/>
              <a:t>Adoption of Biosimilars</a:t>
            </a:r>
          </a:p>
        </p:txBody>
      </p:sp>
      <p:sp>
        <p:nvSpPr>
          <p:cNvPr id="3" name="Content Placeholder 2">
            <a:extLst>
              <a:ext uri="{FF2B5EF4-FFF2-40B4-BE49-F238E27FC236}">
                <a16:creationId xmlns:a16="http://schemas.microsoft.com/office/drawing/2014/main" id="{B06B3682-EB9F-4AD0-AEC5-5D15F9E55F06}"/>
              </a:ext>
            </a:extLst>
          </p:cNvPr>
          <p:cNvSpPr>
            <a:spLocks noGrp="1"/>
          </p:cNvSpPr>
          <p:nvPr>
            <p:ph idx="1"/>
          </p:nvPr>
        </p:nvSpPr>
        <p:spPr>
          <a:xfrm>
            <a:off x="170366" y="1825625"/>
            <a:ext cx="6336760" cy="4351338"/>
          </a:xfrm>
        </p:spPr>
        <p:txBody>
          <a:bodyPr>
            <a:noAutofit/>
          </a:bodyPr>
          <a:lstStyle/>
          <a:p>
            <a:pPr>
              <a:lnSpc>
                <a:spcPct val="100000"/>
              </a:lnSpc>
              <a:spcBef>
                <a:spcPts val="600"/>
              </a:spcBef>
            </a:pPr>
            <a:r>
              <a:rPr lang="en-US" sz="2000" dirty="0"/>
              <a:t>Patients seek information primarily from their health care providers (e.g., doctors, nurses, physician assistants, pharmacists) as trusted sources on the safety and effectiveness of potential treatment options.</a:t>
            </a:r>
          </a:p>
          <a:p>
            <a:pPr>
              <a:lnSpc>
                <a:spcPct val="100000"/>
              </a:lnSpc>
              <a:spcBef>
                <a:spcPts val="600"/>
              </a:spcBef>
            </a:pPr>
            <a:r>
              <a:rPr lang="en-US" sz="2000" dirty="0"/>
              <a:t>Understanding patients’ needs for information related to biosimilars can support health care providers as they have conversations about biosimilars in the shared decision-making process. </a:t>
            </a:r>
          </a:p>
        </p:txBody>
      </p:sp>
      <p:pic>
        <p:nvPicPr>
          <p:cNvPr id="68" name="Picture 67" descr="Circular layered graphic with patient at the center. Surrounding the patient is cost, efficacy, options, and safety. In the outer layer is Payors, Doctors, Nurses, Pharmacists, and Physician Assistants.">
            <a:extLst>
              <a:ext uri="{FF2B5EF4-FFF2-40B4-BE49-F238E27FC236}">
                <a16:creationId xmlns:a16="http://schemas.microsoft.com/office/drawing/2014/main" id="{4B865FED-86A3-42FB-8A1D-6BDD47D1CDED}"/>
              </a:ext>
            </a:extLst>
          </p:cNvPr>
          <p:cNvPicPr>
            <a:picLocks noChangeAspect="1"/>
          </p:cNvPicPr>
          <p:nvPr/>
        </p:nvPicPr>
        <p:blipFill>
          <a:blip r:embed="rId3"/>
          <a:stretch>
            <a:fillRect/>
          </a:stretch>
        </p:blipFill>
        <p:spPr>
          <a:xfrm>
            <a:off x="6377332" y="1217224"/>
            <a:ext cx="5712447" cy="5261304"/>
          </a:xfrm>
          <a:prstGeom prst="rect">
            <a:avLst/>
          </a:prstGeom>
        </p:spPr>
      </p:pic>
    </p:spTree>
    <p:extLst>
      <p:ext uri="{BB962C8B-B14F-4D97-AF65-F5344CB8AC3E}">
        <p14:creationId xmlns:p14="http://schemas.microsoft.com/office/powerpoint/2010/main" val="13943599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A714E-3A0B-9240-9FF8-EA1D0631C7E5}"/>
              </a:ext>
            </a:extLst>
          </p:cNvPr>
          <p:cNvSpPr>
            <a:spLocks noGrp="1"/>
          </p:cNvSpPr>
          <p:nvPr>
            <p:ph type="title"/>
          </p:nvPr>
        </p:nvSpPr>
        <p:spPr/>
        <p:txBody>
          <a:bodyPr>
            <a:normAutofit/>
          </a:bodyPr>
          <a:lstStyle/>
          <a:p>
            <a:r>
              <a:rPr lang="en-US" sz="3000" dirty="0"/>
              <a:t>Formulary Coverage and </a:t>
            </a:r>
            <a:br>
              <a:rPr lang="en-US" sz="3000" dirty="0"/>
            </a:br>
            <a:r>
              <a:rPr lang="en-US" sz="3000" dirty="0"/>
              <a:t>Reimbursement for Biosimilars</a:t>
            </a:r>
          </a:p>
        </p:txBody>
      </p:sp>
      <p:sp>
        <p:nvSpPr>
          <p:cNvPr id="3" name="Content Placeholder 2">
            <a:extLst>
              <a:ext uri="{FF2B5EF4-FFF2-40B4-BE49-F238E27FC236}">
                <a16:creationId xmlns:a16="http://schemas.microsoft.com/office/drawing/2014/main" id="{9E88A850-897B-4D4D-9492-C4EF65C252AB}"/>
              </a:ext>
            </a:extLst>
          </p:cNvPr>
          <p:cNvSpPr>
            <a:spLocks noGrp="1"/>
          </p:cNvSpPr>
          <p:nvPr>
            <p:ph idx="1"/>
          </p:nvPr>
        </p:nvSpPr>
        <p:spPr>
          <a:xfrm>
            <a:off x="170365" y="1419059"/>
            <a:ext cx="11727468" cy="4641499"/>
          </a:xfrm>
        </p:spPr>
        <p:txBody>
          <a:bodyPr>
            <a:normAutofit/>
          </a:bodyPr>
          <a:lstStyle/>
          <a:p>
            <a:pPr marL="0" indent="0">
              <a:lnSpc>
                <a:spcPct val="100000"/>
              </a:lnSpc>
              <a:spcBef>
                <a:spcPts val="600"/>
              </a:spcBef>
              <a:buNone/>
            </a:pPr>
            <a:r>
              <a:rPr lang="en-US" sz="1800" dirty="0"/>
              <a:t>While the FDA does not have a direct role in drug pricing, FDA supports a competitive marketplace for biologics, including biosimilars and interchangeable biosimilars, to improve patient access to medicines and facilitate the reduction of health care costs. FDA recognizes that coverage and reimbursement significantly impact the adoption of biosimilar and interchangeable products and depend on many factors, such as insurance plans, formulary coverage, and an adequate understanding of biosimilarity and the FDA’s approval standards. Understanding the impact on workflow and patient acceptance, as well as cost and reimbursement issues, is also a factor. As more biosimilars and interchangeable biosimilars enter the market, understanding of coding and payment rates is becoming increasingly important. </a:t>
            </a:r>
          </a:p>
          <a:p>
            <a:pPr marL="0" indent="0">
              <a:spcBef>
                <a:spcPts val="600"/>
              </a:spcBef>
              <a:buNone/>
            </a:pPr>
            <a:r>
              <a:rPr lang="en-US" sz="1700" b="1" dirty="0">
                <a:solidFill>
                  <a:srgbClr val="004A90"/>
                </a:solidFill>
              </a:rPr>
              <a:t>Resources on Coverage of Biosimilars and Interchangeable Biosimilars: </a:t>
            </a:r>
            <a:endParaRPr lang="en-US" sz="1700" dirty="0">
              <a:solidFill>
                <a:srgbClr val="004A90"/>
              </a:solidFill>
            </a:endParaRPr>
          </a:p>
          <a:p>
            <a:pPr marL="285750" indent="-285750"/>
            <a:r>
              <a:rPr lang="en-US" sz="1700" dirty="0"/>
              <a:t>Center for Medicare &amp; Medicaid Services (CMS): </a:t>
            </a:r>
            <a:r>
              <a:rPr lang="en-US" sz="1700" dirty="0">
                <a:hlinkClick r:id="rId3">
                  <a:extLst>
                    <a:ext uri="{A12FA001-AC4F-418D-AE19-62706E023703}">
                      <ahyp:hlinkClr xmlns:ahyp="http://schemas.microsoft.com/office/drawing/2018/hyperlinkcolor" val="tx"/>
                    </a:ext>
                  </a:extLst>
                </a:hlinkClick>
              </a:rPr>
              <a:t>Part B Biosimilar Biological Product Payment and Required Modifiers</a:t>
            </a:r>
            <a:endParaRPr lang="en-US" sz="1700" dirty="0"/>
          </a:p>
          <a:p>
            <a:pPr marL="285750" indent="-285750"/>
            <a:r>
              <a:rPr lang="en-US" sz="1700" dirty="0"/>
              <a:t>US Commercial Health Plans: Plans vary on how particular biosimilars are covered. </a:t>
            </a:r>
            <a:r>
              <a:rPr lang="en-US" sz="1700" dirty="0">
                <a:solidFill>
                  <a:srgbClr val="313132"/>
                </a:solidFill>
              </a:rPr>
              <a:t>According to an analysis of publicly available data on coverage decisions, U.S. commercial health plans only covered biosimilars as “preferred” products in </a:t>
            </a:r>
            <a:r>
              <a:rPr lang="en-US" sz="1700" dirty="0"/>
              <a:t>14% of coverage decisions in 2019 (</a:t>
            </a:r>
            <a:r>
              <a:rPr lang="en-US" sz="1700" dirty="0">
                <a:hlinkClick r:id="rId4">
                  <a:extLst>
                    <a:ext uri="{A12FA001-AC4F-418D-AE19-62706E023703}">
                      <ahyp:hlinkClr xmlns:ahyp="http://schemas.microsoft.com/office/drawing/2018/hyperlinkcolor" val="tx"/>
                    </a:ext>
                  </a:extLst>
                </a:hlinkClick>
              </a:rPr>
              <a:t>Chambers JD et al., 2020, JAMA</a:t>
            </a:r>
            <a:r>
              <a:rPr lang="en-US" sz="1700" dirty="0"/>
              <a:t>)</a:t>
            </a:r>
          </a:p>
          <a:p>
            <a:pPr marL="285750" indent="-285750"/>
            <a:r>
              <a:rPr lang="en-US" sz="1700" dirty="0"/>
              <a:t>Payors: Biosimilars: Considerations for Payers (</a:t>
            </a:r>
            <a:r>
              <a:rPr lang="en-US" sz="1700" dirty="0">
                <a:hlinkClick r:id="rId5">
                  <a:extLst>
                    <a:ext uri="{A12FA001-AC4F-418D-AE19-62706E023703}">
                      <ahyp:hlinkClr xmlns:ahyp="http://schemas.microsoft.com/office/drawing/2018/hyperlinkcolor" val="tx"/>
                    </a:ext>
                  </a:extLst>
                </a:hlinkClick>
              </a:rPr>
              <a:t>Smeeding J et al., 2019, P&amp;T</a:t>
            </a:r>
            <a:r>
              <a:rPr lang="en-US" sz="1700" dirty="0"/>
              <a:t>)</a:t>
            </a:r>
          </a:p>
          <a:p>
            <a:pPr marL="285750" indent="-285750"/>
            <a:r>
              <a:rPr lang="en-US" sz="1700" dirty="0"/>
              <a:t>States: </a:t>
            </a:r>
            <a:r>
              <a:rPr lang="en-US" sz="1700" dirty="0">
                <a:hlinkClick r:id="rId6">
                  <a:extLst>
                    <a:ext uri="{A12FA001-AC4F-418D-AE19-62706E023703}">
                      <ahyp:hlinkClr xmlns:ahyp="http://schemas.microsoft.com/office/drawing/2018/hyperlinkcolor" val="tx"/>
                    </a:ext>
                  </a:extLst>
                </a:hlinkClick>
              </a:rPr>
              <a:t>State laws and legislation related to biologic medications and substitution of biosimilars</a:t>
            </a:r>
            <a:r>
              <a:rPr lang="en-US" sz="1700" dirty="0"/>
              <a:t> (National Conference of State Legislatures [NCSL])</a:t>
            </a:r>
            <a:endParaRPr lang="en-US" sz="2000" dirty="0"/>
          </a:p>
        </p:txBody>
      </p:sp>
    </p:spTree>
    <p:extLst>
      <p:ext uri="{BB962C8B-B14F-4D97-AF65-F5344CB8AC3E}">
        <p14:creationId xmlns:p14="http://schemas.microsoft.com/office/powerpoint/2010/main" val="1992797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518EA-D944-4F06-BDE1-5BF506BAE5F2}"/>
              </a:ext>
            </a:extLst>
          </p:cNvPr>
          <p:cNvSpPr>
            <a:spLocks noGrp="1"/>
          </p:cNvSpPr>
          <p:nvPr>
            <p:ph type="title" idx="4294967295"/>
          </p:nvPr>
        </p:nvSpPr>
        <p:spPr>
          <a:xfrm>
            <a:off x="838200" y="2479228"/>
            <a:ext cx="10515600" cy="1325563"/>
          </a:xfrm>
        </p:spPr>
        <p:txBody>
          <a:bodyPr>
            <a:normAutofit/>
          </a:bodyPr>
          <a:lstStyle/>
          <a:p>
            <a:pPr algn="ctr"/>
            <a:r>
              <a:rPr lang="en-US" sz="6400" dirty="0">
                <a:solidFill>
                  <a:srgbClr val="007DBC"/>
                </a:solidFill>
                <a:latin typeface="+mn-lt"/>
              </a:rPr>
              <a:t>Resources</a:t>
            </a:r>
          </a:p>
        </p:txBody>
      </p:sp>
    </p:spTree>
    <p:extLst>
      <p:ext uri="{BB962C8B-B14F-4D97-AF65-F5344CB8AC3E}">
        <p14:creationId xmlns:p14="http://schemas.microsoft.com/office/powerpoint/2010/main" val="3602024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6FC14-1E4D-4312-A209-410901BB40E5}"/>
              </a:ext>
            </a:extLst>
          </p:cNvPr>
          <p:cNvSpPr>
            <a:spLocks noGrp="1"/>
          </p:cNvSpPr>
          <p:nvPr>
            <p:ph type="title"/>
          </p:nvPr>
        </p:nvSpPr>
        <p:spPr/>
        <p:txBody>
          <a:bodyPr/>
          <a:lstStyle/>
          <a:p>
            <a:r>
              <a:rPr lang="en-US" dirty="0">
                <a:solidFill>
                  <a:schemeClr val="bg1"/>
                </a:solidFill>
              </a:rPr>
              <a:t>Variability in Biologic Products</a:t>
            </a:r>
          </a:p>
        </p:txBody>
      </p:sp>
      <p:sp>
        <p:nvSpPr>
          <p:cNvPr id="12" name="TextBox 10">
            <a:extLst>
              <a:ext uri="{FF2B5EF4-FFF2-40B4-BE49-F238E27FC236}">
                <a16:creationId xmlns:a16="http://schemas.microsoft.com/office/drawing/2014/main" id="{9C134001-6D84-4F59-9954-6C9D4E6C78F0}"/>
              </a:ext>
            </a:extLst>
          </p:cNvPr>
          <p:cNvSpPr txBox="1"/>
          <p:nvPr/>
        </p:nvSpPr>
        <p:spPr>
          <a:xfrm>
            <a:off x="290677" y="1246356"/>
            <a:ext cx="4233802" cy="276998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t>FDA Pages</a:t>
            </a:r>
          </a:p>
          <a:p>
            <a:endParaRPr lang="en-US" sz="800" b="1" dirty="0"/>
          </a:p>
          <a:p>
            <a:pPr marL="0" lvl="1" indent="-182880">
              <a:buFont typeface="Arial" panose="020B0604020202020204" pitchFamily="34" charset="0"/>
              <a:buChar char="•"/>
            </a:pPr>
            <a:r>
              <a:rPr lang="en-US" sz="1600" dirty="0">
                <a:hlinkClick r:id="rId3"/>
              </a:rPr>
              <a:t>Biosimilar materials</a:t>
            </a:r>
            <a:endParaRPr lang="en-US" sz="1600" dirty="0"/>
          </a:p>
          <a:p>
            <a:pPr marL="0" lvl="1" indent="-182880">
              <a:buFont typeface="Arial" panose="020B0604020202020204" pitchFamily="34" charset="0"/>
              <a:buChar char="•"/>
            </a:pPr>
            <a:r>
              <a:rPr lang="en-US" sz="1600" dirty="0">
                <a:hlinkClick r:id="rId4"/>
              </a:rPr>
              <a:t>Provider materials</a:t>
            </a:r>
            <a:endParaRPr lang="en-US" sz="1600" dirty="0"/>
          </a:p>
          <a:p>
            <a:pPr marL="0" lvl="1" indent="-182880">
              <a:buFont typeface="Arial" panose="020B0604020202020204" pitchFamily="34" charset="0"/>
              <a:buChar char="•"/>
            </a:pPr>
            <a:r>
              <a:rPr lang="en-US" sz="1600" dirty="0">
                <a:hlinkClick r:id="rId5"/>
              </a:rPr>
              <a:t>Patient materials</a:t>
            </a:r>
            <a:endParaRPr lang="en-US" sz="1600" dirty="0"/>
          </a:p>
          <a:p>
            <a:pPr marL="0" lvl="1" indent="-182880">
              <a:buFont typeface="Arial" panose="020B0604020202020204" pitchFamily="34" charset="0"/>
              <a:buChar char="•"/>
            </a:pPr>
            <a:r>
              <a:rPr lang="en-US" sz="1600" dirty="0">
                <a:hlinkClick r:id="rId6"/>
              </a:rPr>
              <a:t>Purple Book</a:t>
            </a:r>
            <a:endParaRPr lang="en-US" sz="1600" dirty="0"/>
          </a:p>
          <a:p>
            <a:pPr marL="0" lvl="1" indent="-182880">
              <a:buFont typeface="Arial" panose="020B0604020202020204" pitchFamily="34" charset="0"/>
              <a:buChar char="•"/>
            </a:pPr>
            <a:r>
              <a:rPr lang="en-US" sz="1600" dirty="0">
                <a:hlinkClick r:id="rId7"/>
              </a:rPr>
              <a:t>Drugs@FDA </a:t>
            </a:r>
            <a:r>
              <a:rPr lang="en-US" sz="1600" dirty="0"/>
              <a:t>(Drug Information)</a:t>
            </a:r>
          </a:p>
          <a:p>
            <a:pPr marL="0" lvl="1" indent="-182880">
              <a:buFont typeface="Arial" panose="020B0604020202020204" pitchFamily="34" charset="0"/>
              <a:buChar char="•"/>
            </a:pPr>
            <a:r>
              <a:rPr lang="en-US" sz="1600" dirty="0">
                <a:hlinkClick r:id="rId8"/>
              </a:rPr>
              <a:t>Search page for FDA guidances</a:t>
            </a:r>
            <a:r>
              <a:rPr lang="en-US" sz="1600" dirty="0"/>
              <a:t> </a:t>
            </a:r>
          </a:p>
          <a:p>
            <a:pPr marL="0" lvl="1" indent="-182880">
              <a:buFont typeface="Arial" panose="020B0604020202020204" pitchFamily="34" charset="0"/>
              <a:buChar char="•"/>
            </a:pPr>
            <a:r>
              <a:rPr lang="en-US" sz="1600" dirty="0">
                <a:hlinkClick r:id="rId9"/>
              </a:rPr>
              <a:t>Advisory committee materials for biosimilars</a:t>
            </a:r>
            <a:endParaRPr lang="en-US" sz="1600" dirty="0"/>
          </a:p>
          <a:p>
            <a:pPr marL="0" lvl="1" indent="-182880">
              <a:buFont typeface="Arial" panose="020B0604020202020204" pitchFamily="34" charset="0"/>
              <a:buChar char="•"/>
            </a:pPr>
            <a:r>
              <a:rPr lang="en-US" sz="1600" dirty="0">
                <a:hlinkClick r:id="rId10"/>
              </a:rPr>
              <a:t>Biosimilar approval process information</a:t>
            </a:r>
            <a:endParaRPr lang="en-US" sz="1600" dirty="0"/>
          </a:p>
          <a:p>
            <a:pPr marL="742950" lvl="1" indent="-285750">
              <a:buFont typeface="Arial" panose="020B0604020202020204" pitchFamily="34" charset="0"/>
              <a:buChar char="•"/>
            </a:pPr>
            <a:endParaRPr lang="en-US" dirty="0"/>
          </a:p>
        </p:txBody>
      </p:sp>
      <p:sp>
        <p:nvSpPr>
          <p:cNvPr id="16" name="TextBox 12">
            <a:extLst>
              <a:ext uri="{FF2B5EF4-FFF2-40B4-BE49-F238E27FC236}">
                <a16:creationId xmlns:a16="http://schemas.microsoft.com/office/drawing/2014/main" id="{4CCB6674-5DBC-44B9-A7BF-162582CA8FF3}"/>
              </a:ext>
            </a:extLst>
          </p:cNvPr>
          <p:cNvSpPr txBox="1"/>
          <p:nvPr/>
        </p:nvSpPr>
        <p:spPr>
          <a:xfrm>
            <a:off x="4468592" y="1246356"/>
            <a:ext cx="48108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t>Additional Resources for Health Care Students</a:t>
            </a:r>
          </a:p>
        </p:txBody>
      </p:sp>
      <p:sp>
        <p:nvSpPr>
          <p:cNvPr id="13" name="Rectangle 12">
            <a:extLst>
              <a:ext uri="{FF2B5EF4-FFF2-40B4-BE49-F238E27FC236}">
                <a16:creationId xmlns:a16="http://schemas.microsoft.com/office/drawing/2014/main" id="{CA878E3E-61E1-4BF4-AA25-1CB4776B72D1}"/>
              </a:ext>
            </a:extLst>
          </p:cNvPr>
          <p:cNvSpPr/>
          <p:nvPr/>
        </p:nvSpPr>
        <p:spPr>
          <a:xfrm>
            <a:off x="4598850" y="1644013"/>
            <a:ext cx="7182472" cy="4802480"/>
          </a:xfrm>
          <a:prstGeom prst="rect">
            <a:avLst/>
          </a:prstGeom>
        </p:spPr>
        <p:txBody>
          <a:bodyPr wrap="square" numCol="2">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indent="-182880">
              <a:buFont typeface="Arial" panose="020B0604020202020204" pitchFamily="34" charset="0"/>
              <a:buChar char="•"/>
            </a:pPr>
            <a:r>
              <a:rPr lang="en-US" sz="1600" dirty="0"/>
              <a:t>Resource Guide for Teaching Faculty</a:t>
            </a:r>
          </a:p>
          <a:p>
            <a:pPr marL="0" lvl="1" indent="-182880">
              <a:buFont typeface="Arial" panose="020B0604020202020204" pitchFamily="34" charset="0"/>
              <a:buChar char="•"/>
            </a:pPr>
            <a:r>
              <a:rPr lang="en-US" sz="1600" dirty="0"/>
              <a:t>Slide Decks (Levels 1 and 2):</a:t>
            </a:r>
          </a:p>
          <a:p>
            <a:pPr marL="365760" lvl="2" indent="-182880">
              <a:buFont typeface="Calibri" panose="020F0502020204030204" pitchFamily="34" charset="0"/>
              <a:buChar char="­"/>
            </a:pPr>
            <a:r>
              <a:rPr lang="en-US" sz="1600" dirty="0"/>
              <a:t>Foundational Concepts </a:t>
            </a:r>
          </a:p>
          <a:p>
            <a:pPr marL="365760" lvl="2" indent="-182880">
              <a:buFont typeface="Calibri" panose="020F0502020204030204" pitchFamily="34" charset="0"/>
              <a:buChar char="­"/>
            </a:pPr>
            <a:r>
              <a:rPr lang="en-US" sz="1600" dirty="0"/>
              <a:t>Regulatory and Scientific Concepts</a:t>
            </a:r>
          </a:p>
          <a:p>
            <a:pPr marL="0" lvl="1" indent="-182880">
              <a:buFont typeface="Arial" panose="020B0604020202020204" pitchFamily="34" charset="0"/>
              <a:buChar char="•"/>
            </a:pPr>
            <a:r>
              <a:rPr lang="en-US" sz="1600" dirty="0"/>
              <a:t>Case study (Levels 1 and 2):</a:t>
            </a:r>
          </a:p>
          <a:p>
            <a:pPr marL="365760" lvl="2" indent="-182880">
              <a:buFont typeface="Calibri" panose="020F0502020204030204" pitchFamily="34" charset="0"/>
              <a:buChar char="­"/>
            </a:pPr>
            <a:r>
              <a:rPr lang="en-US" sz="1600" dirty="0"/>
              <a:t>What Is a Biosimilar?</a:t>
            </a:r>
          </a:p>
          <a:p>
            <a:pPr marL="365760" lvl="2" indent="-182880">
              <a:buFont typeface="Calibri" panose="020F0502020204030204" pitchFamily="34" charset="0"/>
              <a:buChar char="­"/>
            </a:pPr>
            <a:r>
              <a:rPr lang="en-US" sz="1600" dirty="0"/>
              <a:t>Biosimilars in Patient Care</a:t>
            </a:r>
          </a:p>
          <a:p>
            <a:pPr marL="365760" lvl="2" indent="-182880">
              <a:buFont typeface="Calibri" panose="020F0502020204030204" pitchFamily="34" charset="0"/>
              <a:buChar char="­"/>
            </a:pPr>
            <a:r>
              <a:rPr lang="en-US" sz="1600" dirty="0"/>
              <a:t>Interchangeable Biosimilars</a:t>
            </a:r>
          </a:p>
          <a:p>
            <a:pPr marL="0" lvl="1" indent="-182880">
              <a:buFont typeface="Arial" panose="020B0604020202020204" pitchFamily="34" charset="0"/>
              <a:buChar char="•"/>
            </a:pPr>
            <a:r>
              <a:rPr lang="en-US" sz="1600" dirty="0"/>
              <a:t>Info sheets (Levels 1 and 2):</a:t>
            </a:r>
          </a:p>
          <a:p>
            <a:pPr marL="365760" indent="-182880">
              <a:buFont typeface="Calibri" panose="020F0502020204030204" pitchFamily="34" charset="0"/>
              <a:buChar char="­"/>
            </a:pPr>
            <a:r>
              <a:rPr lang="en-US" sz="1600" dirty="0"/>
              <a:t>Biological Products, Biosimilar Products, and Interchangeable Biosimilars Products</a:t>
            </a:r>
          </a:p>
          <a:p>
            <a:pPr marL="365760" indent="-182880">
              <a:buFont typeface="Calibri" panose="020F0502020204030204" pitchFamily="34" charset="0"/>
              <a:buChar char="­"/>
            </a:pPr>
            <a:r>
              <a:rPr lang="en-US" sz="1600" dirty="0"/>
              <a:t>Generics and Biosimilars</a:t>
            </a:r>
          </a:p>
          <a:p>
            <a:pPr marL="365760" indent="-182880">
              <a:buFont typeface="Calibri" panose="020F0502020204030204" pitchFamily="34" charset="0"/>
              <a:buChar char="­"/>
            </a:pPr>
            <a:r>
              <a:rPr lang="en-US" sz="1600" dirty="0"/>
              <a:t>Manufacturing and Variation</a:t>
            </a:r>
          </a:p>
          <a:p>
            <a:pPr marL="365760" indent="-182880">
              <a:buFont typeface="Calibri" panose="020F0502020204030204" pitchFamily="34" charset="0"/>
              <a:buChar char="­"/>
            </a:pPr>
            <a:r>
              <a:rPr lang="en-US" sz="1600" dirty="0"/>
              <a:t>Biosimilar Regulatory Approval Pathway</a:t>
            </a:r>
          </a:p>
          <a:p>
            <a:pPr marL="365760" indent="-182880">
              <a:buFont typeface="Calibri" panose="020F0502020204030204" pitchFamily="34" charset="0"/>
              <a:buChar char="­"/>
            </a:pPr>
            <a:r>
              <a:rPr lang="en-US" sz="1600" dirty="0"/>
              <a:t>Variation in Biological Products</a:t>
            </a:r>
          </a:p>
          <a:p>
            <a:pPr marL="365760" indent="-182880">
              <a:buFont typeface="Calibri" panose="020F0502020204030204" pitchFamily="34" charset="0"/>
              <a:buChar char="­"/>
            </a:pPr>
            <a:r>
              <a:rPr lang="en-US" altLang="en-US" sz="1600" dirty="0"/>
              <a:t>Comparative Clinical Studies</a:t>
            </a:r>
          </a:p>
          <a:p>
            <a:pPr marL="365760" indent="-182880">
              <a:buFont typeface="Calibri" panose="020F0502020204030204" pitchFamily="34" charset="0"/>
              <a:buChar char="­"/>
            </a:pPr>
            <a:r>
              <a:rPr lang="en-US" sz="1600" dirty="0"/>
              <a:t>Prescribing Biosimilar Products and Interchangeable Biosimilar Products</a:t>
            </a:r>
          </a:p>
          <a:p>
            <a:pPr marL="0" marR="0" lvl="1" indent="-182880">
              <a:lnSpc>
                <a:spcPct val="107000"/>
              </a:lnSpc>
              <a:spcBef>
                <a:spcPts val="0"/>
              </a:spcBef>
              <a:spcAft>
                <a:spcPts val="0"/>
              </a:spcAft>
              <a:buFont typeface="Arial" panose="020B0604020202020204" pitchFamily="34" charset="0"/>
              <a:buChar char="•"/>
            </a:pPr>
            <a:r>
              <a:rPr lang="en-US" sz="1600" dirty="0"/>
              <a:t>Explanatory Videos (Level 2):</a:t>
            </a:r>
          </a:p>
          <a:p>
            <a:pPr marL="365760" marR="0" lvl="2" indent="-182880">
              <a:lnSpc>
                <a:spcPct val="107000"/>
              </a:lnSpc>
              <a:spcBef>
                <a:spcPts val="0"/>
              </a:spcBef>
              <a:spcAft>
                <a:spcPts val="0"/>
              </a:spcAft>
              <a:buFont typeface="Calibri" panose="020F0502020204030204" pitchFamily="34" charset="0"/>
              <a:buChar char="­"/>
            </a:pPr>
            <a:r>
              <a:rPr lang="en-US" sz="1600" dirty="0"/>
              <a:t>Manufacturing and Inherent Variation</a:t>
            </a:r>
          </a:p>
          <a:p>
            <a:pPr marL="365760" lvl="2" indent="-182880">
              <a:lnSpc>
                <a:spcPct val="107000"/>
              </a:lnSpc>
              <a:buFont typeface="Calibri" panose="020F0502020204030204" pitchFamily="34" charset="0"/>
              <a:buChar char="­"/>
            </a:pPr>
            <a:r>
              <a:rPr lang="en-US" sz="1600" dirty="0"/>
              <a:t>Biosimilar Approval Process </a:t>
            </a:r>
          </a:p>
          <a:p>
            <a:pPr marL="365760" marR="0" lvl="2" indent="-182880">
              <a:lnSpc>
                <a:spcPct val="107000"/>
              </a:lnSpc>
              <a:spcBef>
                <a:spcPts val="0"/>
              </a:spcBef>
              <a:spcAft>
                <a:spcPts val="0"/>
              </a:spcAft>
              <a:buFont typeface="Calibri" panose="020F0502020204030204" pitchFamily="34" charset="0"/>
              <a:buChar char="­"/>
            </a:pPr>
            <a:r>
              <a:rPr lang="en-US" sz="1600" dirty="0"/>
              <a:t>Critical Quality Attributes</a:t>
            </a:r>
          </a:p>
          <a:p>
            <a:pPr marL="365760" marR="0" lvl="2" indent="-182880">
              <a:lnSpc>
                <a:spcPct val="107000"/>
              </a:lnSpc>
              <a:spcBef>
                <a:spcPts val="0"/>
              </a:spcBef>
              <a:spcAft>
                <a:spcPts val="0"/>
              </a:spcAft>
              <a:buFont typeface="Calibri" panose="020F0502020204030204" pitchFamily="34" charset="0"/>
              <a:buChar char="­"/>
            </a:pPr>
            <a:r>
              <a:rPr lang="en-US" sz="1600" dirty="0"/>
              <a:t>Interchangeability </a:t>
            </a:r>
          </a:p>
          <a:p>
            <a:pPr marL="0" lvl="1" indent="-182880">
              <a:lnSpc>
                <a:spcPct val="107000"/>
              </a:lnSpc>
              <a:buFont typeface="Arial" panose="020B0604020202020204" pitchFamily="34" charset="0"/>
              <a:buChar char="•"/>
            </a:pPr>
            <a:r>
              <a:rPr lang="en-US" sz="1600" dirty="0"/>
              <a:t>Discussion Questions (Levels 1 and 2)</a:t>
            </a:r>
          </a:p>
          <a:p>
            <a:pPr marL="365760" lvl="2" indent="-182880">
              <a:buFont typeface="Calibri" panose="020F0502020204030204" pitchFamily="34" charset="0"/>
              <a:buChar char="­"/>
            </a:pPr>
            <a:r>
              <a:rPr lang="en-US" sz="1600" dirty="0"/>
              <a:t>Foundational Concepts </a:t>
            </a:r>
          </a:p>
          <a:p>
            <a:pPr marL="365760" lvl="2" indent="-182880">
              <a:buFont typeface="Calibri" panose="020F0502020204030204" pitchFamily="34" charset="0"/>
              <a:buChar char="­"/>
            </a:pPr>
            <a:r>
              <a:rPr lang="en-US" sz="1600" dirty="0"/>
              <a:t>Regulatory and Scientific Concepts </a:t>
            </a:r>
          </a:p>
          <a:p>
            <a:pPr marL="182880" lvl="1" indent="-182880">
              <a:buFont typeface="Arial" panose="020B0604020202020204" pitchFamily="34" charset="0"/>
              <a:buChar char="•"/>
            </a:pPr>
            <a:r>
              <a:rPr lang="en-US" sz="1600" dirty="0"/>
              <a:t>Exercises (Levels 1 and 2) Provided in the Resource Guide for Teaching Faculty </a:t>
            </a:r>
          </a:p>
          <a:p>
            <a:pPr marL="0" lvl="1" indent="-182880">
              <a:lnSpc>
                <a:spcPct val="107000"/>
              </a:lnSpc>
              <a:buFont typeface="Arial" panose="020B0604020202020204" pitchFamily="34" charset="0"/>
              <a:buChar char="•"/>
            </a:pPr>
            <a:r>
              <a:rPr lang="en-US" sz="1600" dirty="0"/>
              <a:t>Resources</a:t>
            </a:r>
          </a:p>
        </p:txBody>
      </p:sp>
    </p:spTree>
    <p:extLst>
      <p:ext uri="{BB962C8B-B14F-4D97-AF65-F5344CB8AC3E}">
        <p14:creationId xmlns:p14="http://schemas.microsoft.com/office/powerpoint/2010/main" val="614288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76F42-B5E1-4A47-B98B-35E2131451FA}"/>
              </a:ext>
            </a:extLst>
          </p:cNvPr>
          <p:cNvSpPr>
            <a:spLocks noGrp="1"/>
          </p:cNvSpPr>
          <p:nvPr>
            <p:ph type="title" idx="4294967295"/>
          </p:nvPr>
        </p:nvSpPr>
        <p:spPr>
          <a:xfrm>
            <a:off x="2629930" y="2048433"/>
            <a:ext cx="6538784" cy="2761134"/>
          </a:xfrm>
        </p:spPr>
        <p:txBody>
          <a:bodyPr>
            <a:normAutofit/>
          </a:bodyPr>
          <a:lstStyle/>
          <a:p>
            <a:pPr algn="ctr"/>
            <a:r>
              <a:rPr lang="en-US" sz="6400" dirty="0">
                <a:solidFill>
                  <a:srgbClr val="007DBC"/>
                </a:solidFill>
                <a:latin typeface="+mn-lt"/>
              </a:rPr>
              <a:t>What Is</a:t>
            </a:r>
            <a:r>
              <a:rPr lang="en-US" sz="6400" baseline="0" dirty="0">
                <a:solidFill>
                  <a:srgbClr val="007DBC"/>
                </a:solidFill>
                <a:latin typeface="+mn-lt"/>
              </a:rPr>
              <a:t> a Biological Product?</a:t>
            </a:r>
            <a:endParaRPr lang="en-US" sz="6400" dirty="0">
              <a:solidFill>
                <a:srgbClr val="007DBC"/>
              </a:solidFill>
              <a:latin typeface="+mn-lt"/>
            </a:endParaRPr>
          </a:p>
        </p:txBody>
      </p:sp>
    </p:spTree>
    <p:extLst>
      <p:ext uri="{BB962C8B-B14F-4D97-AF65-F5344CB8AC3E}">
        <p14:creationId xmlns:p14="http://schemas.microsoft.com/office/powerpoint/2010/main" val="42414040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EFF77-987A-4BAA-9C4B-09326540732A}"/>
              </a:ext>
            </a:extLst>
          </p:cNvPr>
          <p:cNvSpPr>
            <a:spLocks noGrp="1"/>
          </p:cNvSpPr>
          <p:nvPr>
            <p:ph type="title" idx="4294967295"/>
          </p:nvPr>
        </p:nvSpPr>
        <p:spPr>
          <a:xfrm>
            <a:off x="838200" y="2103437"/>
            <a:ext cx="10515600" cy="1325563"/>
          </a:xfrm>
        </p:spPr>
        <p:txBody>
          <a:bodyPr>
            <a:normAutofit/>
          </a:bodyPr>
          <a:lstStyle/>
          <a:p>
            <a:pPr algn="ctr"/>
            <a:r>
              <a:rPr lang="en-US" sz="6400" dirty="0">
                <a:solidFill>
                  <a:srgbClr val="007DBC"/>
                </a:solidFill>
                <a:latin typeface="+mn-lt"/>
              </a:rPr>
              <a:t>Key Takeaways</a:t>
            </a:r>
          </a:p>
        </p:txBody>
      </p:sp>
    </p:spTree>
    <p:extLst>
      <p:ext uri="{BB962C8B-B14F-4D97-AF65-F5344CB8AC3E}">
        <p14:creationId xmlns:p14="http://schemas.microsoft.com/office/powerpoint/2010/main" val="1796798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3DD894C-9CC2-6145-A259-4651EC0E1F77}"/>
              </a:ext>
            </a:extLst>
          </p:cNvPr>
          <p:cNvSpPr>
            <a:spLocks noGrp="1"/>
          </p:cNvSpPr>
          <p:nvPr>
            <p:ph type="title"/>
          </p:nvPr>
        </p:nvSpPr>
        <p:spPr/>
        <p:txBody>
          <a:bodyPr>
            <a:normAutofit/>
          </a:bodyPr>
          <a:lstStyle/>
          <a:p>
            <a:r>
              <a:rPr lang="en-US" dirty="0"/>
              <a:t>Key Takeaways</a:t>
            </a:r>
          </a:p>
        </p:txBody>
      </p:sp>
      <p:graphicFrame>
        <p:nvGraphicFramePr>
          <p:cNvPr id="5" name="Table 4" descr="Key takeaways provides the definition of biosimilars, points to the difference between biosimilars and generics, describes variation in biological products as a naturally occurring process, covers prescribing and substitution of biosimilars and interchangeable biosimilars, and highlights potential impacts of biosimilars in US health care.">
            <a:extLst>
              <a:ext uri="{FF2B5EF4-FFF2-40B4-BE49-F238E27FC236}">
                <a16:creationId xmlns:a16="http://schemas.microsoft.com/office/drawing/2014/main" id="{DF2F91FA-83B9-4DCF-81A1-5498E316EE73}"/>
              </a:ext>
            </a:extLst>
          </p:cNvPr>
          <p:cNvGraphicFramePr>
            <a:graphicFrameLocks noGrp="1"/>
          </p:cNvGraphicFramePr>
          <p:nvPr>
            <p:extLst>
              <p:ext uri="{D42A27DB-BD31-4B8C-83A1-F6EECF244321}">
                <p14:modId xmlns:p14="http://schemas.microsoft.com/office/powerpoint/2010/main" val="752675921"/>
              </p:ext>
            </p:extLst>
          </p:nvPr>
        </p:nvGraphicFramePr>
        <p:xfrm>
          <a:off x="239485" y="1375381"/>
          <a:ext cx="11713029" cy="4851511"/>
        </p:xfrm>
        <a:graphic>
          <a:graphicData uri="http://schemas.openxmlformats.org/drawingml/2006/table">
            <a:tbl>
              <a:tblPr firstRow="1" bandRow="1">
                <a:tableStyleId>{5C22544A-7EE6-4342-B048-85BDC9FD1C3A}</a:tableStyleId>
              </a:tblPr>
              <a:tblGrid>
                <a:gridCol w="2036467">
                  <a:extLst>
                    <a:ext uri="{9D8B030D-6E8A-4147-A177-3AD203B41FA5}">
                      <a16:colId xmlns:a16="http://schemas.microsoft.com/office/drawing/2014/main" val="2775043184"/>
                    </a:ext>
                  </a:extLst>
                </a:gridCol>
                <a:gridCol w="2130250">
                  <a:extLst>
                    <a:ext uri="{9D8B030D-6E8A-4147-A177-3AD203B41FA5}">
                      <a16:colId xmlns:a16="http://schemas.microsoft.com/office/drawing/2014/main" val="3628488634"/>
                    </a:ext>
                  </a:extLst>
                </a:gridCol>
                <a:gridCol w="2683530">
                  <a:extLst>
                    <a:ext uri="{9D8B030D-6E8A-4147-A177-3AD203B41FA5}">
                      <a16:colId xmlns:a16="http://schemas.microsoft.com/office/drawing/2014/main" val="176653824"/>
                    </a:ext>
                  </a:extLst>
                </a:gridCol>
                <a:gridCol w="2580361">
                  <a:extLst>
                    <a:ext uri="{9D8B030D-6E8A-4147-A177-3AD203B41FA5}">
                      <a16:colId xmlns:a16="http://schemas.microsoft.com/office/drawing/2014/main" val="1362684084"/>
                    </a:ext>
                  </a:extLst>
                </a:gridCol>
                <a:gridCol w="2282421">
                  <a:extLst>
                    <a:ext uri="{9D8B030D-6E8A-4147-A177-3AD203B41FA5}">
                      <a16:colId xmlns:a16="http://schemas.microsoft.com/office/drawing/2014/main" val="4161238972"/>
                    </a:ext>
                  </a:extLst>
                </a:gridCol>
              </a:tblGrid>
              <a:tr h="706231">
                <a:tc>
                  <a:txBody>
                    <a:bodyPr/>
                    <a:lstStyle/>
                    <a:p>
                      <a:pPr algn="ctr"/>
                      <a:r>
                        <a:rPr lang="en-US" sz="1400" dirty="0"/>
                        <a:t>What is a </a:t>
                      </a:r>
                      <a:br>
                        <a:rPr lang="en-US" sz="1400" dirty="0"/>
                      </a:br>
                      <a:r>
                        <a:rPr lang="en-US" sz="1400" dirty="0"/>
                        <a:t>biosimilar?</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Generics and </a:t>
                      </a:r>
                      <a:br>
                        <a:rPr lang="en-US" sz="1400" dirty="0"/>
                      </a:br>
                      <a:r>
                        <a:rPr lang="en-US" sz="1400" dirty="0"/>
                        <a:t>biosimilars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Variation in </a:t>
                      </a:r>
                      <a:r>
                        <a:rPr lang="en-US" sz="1400" dirty="0">
                          <a:solidFill>
                            <a:schemeClr val="bg1"/>
                          </a:solidFill>
                        </a:rPr>
                        <a:t>biologics</a:t>
                      </a:r>
                      <a:r>
                        <a:rPr lang="en-US" sz="1400" dirty="0"/>
                        <a:t> and </a:t>
                      </a:r>
                      <a:br>
                        <a:rPr lang="en-US" sz="1400" dirty="0"/>
                      </a:br>
                      <a:r>
                        <a:rPr lang="en-US" sz="1400" dirty="0"/>
                        <a:t>safety of biosimilars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tc>
                  <a:txBody>
                    <a:bodyPr/>
                    <a:lstStyle/>
                    <a:p>
                      <a:pPr algn="ctr"/>
                      <a:r>
                        <a:rPr lang="en-US" sz="1400" dirty="0"/>
                        <a:t>Prescribing </a:t>
                      </a:r>
                      <a:r>
                        <a:rPr lang="en-US" sz="1400" dirty="0">
                          <a:solidFill>
                            <a:schemeClr val="bg1"/>
                          </a:solidFill>
                        </a:rPr>
                        <a:t>and</a:t>
                      </a:r>
                      <a:br>
                        <a:rPr lang="en-US" sz="1400" dirty="0">
                          <a:solidFill>
                            <a:schemeClr val="bg1"/>
                          </a:solidFill>
                        </a:rPr>
                      </a:br>
                      <a:r>
                        <a:rPr lang="en-US" sz="1400" dirty="0">
                          <a:solidFill>
                            <a:schemeClr val="bg1"/>
                          </a:solidFill>
                        </a:rPr>
                        <a:t>s</a:t>
                      </a:r>
                      <a:r>
                        <a:rPr lang="en-US" sz="1400" dirty="0"/>
                        <a:t>ubstitution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tc>
                  <a:txBody>
                    <a:bodyPr/>
                    <a:lstStyle/>
                    <a:p>
                      <a:pPr algn="ctr"/>
                      <a:r>
                        <a:rPr lang="en-US" sz="1400" dirty="0"/>
                        <a:t>Potential impacts of biosimilars in US health care</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1BC"/>
                    </a:solidFill>
                  </a:tcPr>
                </a:tc>
                <a:extLst>
                  <a:ext uri="{0D108BD9-81ED-4DB2-BD59-A6C34878D82A}">
                    <a16:rowId xmlns:a16="http://schemas.microsoft.com/office/drawing/2014/main" val="3294805449"/>
                  </a:ext>
                </a:extLst>
              </a:tr>
              <a:tr h="3967496">
                <a:tc>
                  <a:txBody>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Biosimilars are biological products that are highly similar to and have no clinically </a:t>
                      </a:r>
                      <a:r>
                        <a:rPr lang="en-US" sz="1400" kern="1200" dirty="0">
                          <a:solidFill>
                            <a:schemeClr val="tx1"/>
                          </a:solidFill>
                          <a:latin typeface="+mn-lt"/>
                          <a:ea typeface="+mn-ea"/>
                          <a:cs typeface="+mn-cs"/>
                        </a:rPr>
                        <a:t>meaningful differences from an FDA-approved reference product.</a:t>
                      </a:r>
                      <a:endParaRPr lang="en-US" sz="1400" dirty="0"/>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Comparing biosimilars to generics is a useful analogy at a high level, but remember there are important differences.  For example:</a:t>
                      </a:r>
                    </a:p>
                    <a:p>
                      <a:pPr marL="228600" marR="0" lvl="1" indent="-9144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Generics </a:t>
                      </a:r>
                      <a:r>
                        <a:rPr lang="en-US" sz="1400" dirty="0">
                          <a:solidFill>
                            <a:schemeClr val="tx1"/>
                          </a:solidFill>
                        </a:rPr>
                        <a:t>generally are chemically synthesized and  usually can be copied more easily.</a:t>
                      </a:r>
                    </a:p>
                    <a:p>
                      <a:pPr marL="228600" marR="0" lvl="1" indent="-9144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rPr>
                        <a:t>Biosimilars are more complex and </a:t>
                      </a:r>
                      <a:r>
                        <a:rPr lang="en-US" sz="1400" dirty="0"/>
                        <a:t>cannot be copied exactly.</a:t>
                      </a:r>
                    </a:p>
                    <a:p>
                      <a:pPr marL="0" indent="0" algn="l">
                        <a:buFont typeface="Arial" panose="020B0604020202020204" pitchFamily="34" charset="0"/>
                        <a:buNone/>
                      </a:pPr>
                      <a:endParaRPr 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Reference products and biosimilars are approved through different regulatory pathways.</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All biologics (both reference products and biosimilars) contain slight, natural variation as they are typically manufactured from living sources. </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Assessments are performed to compare the biosimilar to the reference product to ensure that any inherent variability in the final product does not result in any clinically meaningful differences in terms of safety and effectiveness. </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kern="1200" dirty="0">
                        <a:solidFill>
                          <a:schemeClr val="dk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Health care professionals can prescribe biosimilars and interchangeable biosimilars just as they would prescribe other medications</a:t>
                      </a:r>
                      <a:r>
                        <a:rPr lang="en-US" sz="1400" kern="1200" dirty="0">
                          <a:solidFill>
                            <a:srgbClr val="FF0000"/>
                          </a:solidFill>
                          <a:latin typeface="+mn-lt"/>
                          <a:ea typeface="+mn-ea"/>
                          <a:cs typeface="+mn-cs"/>
                        </a:rPr>
                        <a:t>.</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FDA-approved interchangeable biosimilars may be substituted for the reference product without the intervention of the prescribing health care provider, subject to state laws.</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Laws differ by state on biological product substitution.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latin typeface="+mn-lt"/>
                          <a:ea typeface="+mn-ea"/>
                          <a:cs typeface="+mn-cs"/>
                        </a:rPr>
                        <a:t>Biosimilars can offer more treatment options at potentially lower costs than the reference product.</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Multiple factors drive product availability on the market such as patents, exclusivity protections, business decisions by the manufactures, and policies/coverage by payors.</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Health care leaders can  help educate stakeholders to encourage biosimilar inclusion in formularies and coverage by payors.</a:t>
                      </a: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025133858"/>
                  </a:ext>
                </a:extLst>
              </a:tr>
            </a:tbl>
          </a:graphicData>
        </a:graphic>
      </p:graphicFrame>
    </p:spTree>
    <p:extLst>
      <p:ext uri="{BB962C8B-B14F-4D97-AF65-F5344CB8AC3E}">
        <p14:creationId xmlns:p14="http://schemas.microsoft.com/office/powerpoint/2010/main" val="32310178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CA575-A55F-48A3-A2B1-5C5CA0962513}"/>
              </a:ext>
            </a:extLst>
          </p:cNvPr>
          <p:cNvSpPr>
            <a:spLocks noGrp="1"/>
          </p:cNvSpPr>
          <p:nvPr>
            <p:ph type="title" idx="4294967295"/>
          </p:nvPr>
        </p:nvSpPr>
        <p:spPr>
          <a:xfrm>
            <a:off x="838200" y="2119785"/>
            <a:ext cx="10515600" cy="1853307"/>
          </a:xfrm>
        </p:spPr>
        <p:txBody>
          <a:bodyPr>
            <a:normAutofit/>
          </a:bodyPr>
          <a:lstStyle/>
          <a:p>
            <a:pPr algn="ctr"/>
            <a:r>
              <a:rPr lang="en-US" sz="6400" dirty="0">
                <a:solidFill>
                  <a:srgbClr val="007DBC"/>
                </a:solidFill>
                <a:latin typeface="+mn-lt"/>
              </a:rPr>
              <a:t>Knowledge </a:t>
            </a:r>
            <a:br>
              <a:rPr lang="en-US" sz="6400" dirty="0">
                <a:solidFill>
                  <a:srgbClr val="007DBC"/>
                </a:solidFill>
                <a:latin typeface="+mn-lt"/>
              </a:rPr>
            </a:br>
            <a:r>
              <a:rPr lang="en-US" sz="6400" dirty="0">
                <a:solidFill>
                  <a:srgbClr val="007DBC"/>
                </a:solidFill>
                <a:latin typeface="+mn-lt"/>
              </a:rPr>
              <a:t>Assessment</a:t>
            </a:r>
          </a:p>
        </p:txBody>
      </p:sp>
    </p:spTree>
    <p:extLst>
      <p:ext uri="{BB962C8B-B14F-4D97-AF65-F5344CB8AC3E}">
        <p14:creationId xmlns:p14="http://schemas.microsoft.com/office/powerpoint/2010/main" val="1439757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ECC2C52-4B10-0F40-8A2C-701FDC10B549}"/>
              </a:ext>
            </a:extLst>
          </p:cNvPr>
          <p:cNvSpPr>
            <a:spLocks noGrp="1"/>
          </p:cNvSpPr>
          <p:nvPr>
            <p:ph type="title"/>
          </p:nvPr>
        </p:nvSpPr>
        <p:spPr/>
        <p:txBody>
          <a:bodyPr/>
          <a:lstStyle/>
          <a:p>
            <a:r>
              <a:rPr lang="en-US" dirty="0"/>
              <a:t>Multiple Choice Questions</a:t>
            </a:r>
          </a:p>
        </p:txBody>
      </p:sp>
      <p:sp>
        <p:nvSpPr>
          <p:cNvPr id="11" name="TextBox 10">
            <a:extLst>
              <a:ext uri="{FF2B5EF4-FFF2-40B4-BE49-F238E27FC236}">
                <a16:creationId xmlns:a16="http://schemas.microsoft.com/office/drawing/2014/main" id="{C228EBAC-D584-4A55-8660-1B94208B641B}"/>
              </a:ext>
            </a:extLst>
          </p:cNvPr>
          <p:cNvSpPr txBox="1"/>
          <p:nvPr/>
        </p:nvSpPr>
        <p:spPr>
          <a:xfrm>
            <a:off x="170367" y="1255273"/>
            <a:ext cx="5588242" cy="400110"/>
          </a:xfrm>
          <a:prstGeom prst="rect">
            <a:avLst/>
          </a:prstGeom>
          <a:noFill/>
        </p:spPr>
        <p:txBody>
          <a:bodyPr wrap="square" rtlCol="0">
            <a:spAutoFit/>
          </a:bodyPr>
          <a:lstStyle/>
          <a:p>
            <a:r>
              <a:rPr lang="en-US" sz="2000" b="1" dirty="0">
                <a:solidFill>
                  <a:srgbClr val="004A90"/>
                </a:solidFill>
              </a:rPr>
              <a:t>Section: What is a biological product?</a:t>
            </a:r>
            <a:endParaRPr lang="en-US" sz="2000" dirty="0">
              <a:solidFill>
                <a:srgbClr val="004A90"/>
              </a:solidFill>
            </a:endParaRPr>
          </a:p>
        </p:txBody>
      </p:sp>
      <p:sp>
        <p:nvSpPr>
          <p:cNvPr id="13" name="TextBox 12">
            <a:extLst>
              <a:ext uri="{FF2B5EF4-FFF2-40B4-BE49-F238E27FC236}">
                <a16:creationId xmlns:a16="http://schemas.microsoft.com/office/drawing/2014/main" id="{977DBD76-4CA1-47E7-8E38-CAC13160825B}"/>
              </a:ext>
            </a:extLst>
          </p:cNvPr>
          <p:cNvSpPr txBox="1"/>
          <p:nvPr/>
        </p:nvSpPr>
        <p:spPr>
          <a:xfrm>
            <a:off x="170366" y="1734223"/>
            <a:ext cx="10226701" cy="2031325"/>
          </a:xfrm>
          <a:prstGeom prst="rect">
            <a:avLst/>
          </a:prstGeom>
          <a:noFill/>
        </p:spPr>
        <p:txBody>
          <a:bodyPr wrap="square">
            <a:spAutoFit/>
          </a:bodyPr>
          <a:lstStyle/>
          <a:p>
            <a:pPr marR="0">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Q1: What is a biosimilar product? </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biosimilar is a biological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biosimilar is highly similar </a:t>
            </a:r>
            <a:r>
              <a:rPr lang="en-US" sz="1800" dirty="0">
                <a:effectLst/>
                <a:latin typeface="Calibri" panose="020F0502020204030204" pitchFamily="34" charset="0"/>
                <a:ea typeface="Calibri" panose="020F0502020204030204" pitchFamily="34" charset="0"/>
                <a:cs typeface="Times New Roman" panose="02020603050405020304" pitchFamily="18" charset="0"/>
              </a:rPr>
              <a:t>to an FDA-approved biological product, also called the reference product. </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biosimilar has no clinically meaningful differences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from the reference product (i.e., patients and providers can expect the same benefits and risks as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endParaRPr lang="en-US" sz="2000" dirty="0">
              <a:solidFill>
                <a:srgbClr val="004A90"/>
              </a:solidFill>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None of the above.</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814103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A7E980D1-8883-D54C-8984-0D41F25F8C76}"/>
              </a:ext>
            </a:extLst>
          </p:cNvPr>
          <p:cNvSpPr>
            <a:spLocks noGrp="1"/>
          </p:cNvSpPr>
          <p:nvPr>
            <p:ph type="title"/>
          </p:nvPr>
        </p:nvSpPr>
        <p:spPr/>
        <p:txBody>
          <a:bodyPr/>
          <a:lstStyle/>
          <a:p>
            <a:r>
              <a:rPr lang="en-US" dirty="0"/>
              <a:t>Multiple Choice Questions</a:t>
            </a:r>
          </a:p>
        </p:txBody>
      </p:sp>
      <p:sp>
        <p:nvSpPr>
          <p:cNvPr id="15" name="TextBox 14">
            <a:extLst>
              <a:ext uri="{FF2B5EF4-FFF2-40B4-BE49-F238E27FC236}">
                <a16:creationId xmlns:a16="http://schemas.microsoft.com/office/drawing/2014/main" id="{7AF8E1FE-4948-49A1-BF4A-A565EDE13D27}"/>
              </a:ext>
            </a:extLst>
          </p:cNvPr>
          <p:cNvSpPr txBox="1"/>
          <p:nvPr/>
        </p:nvSpPr>
        <p:spPr>
          <a:xfrm>
            <a:off x="192024" y="1252728"/>
            <a:ext cx="5588242" cy="400110"/>
          </a:xfrm>
          <a:prstGeom prst="rect">
            <a:avLst/>
          </a:prstGeom>
          <a:noFill/>
        </p:spPr>
        <p:txBody>
          <a:bodyPr wrap="square" rtlCol="0">
            <a:spAutoFit/>
          </a:bodyPr>
          <a:lstStyle/>
          <a:p>
            <a:r>
              <a:rPr lang="en-US" sz="2000" b="1" dirty="0">
                <a:solidFill>
                  <a:srgbClr val="004A90"/>
                </a:solidFill>
              </a:rPr>
              <a:t>Section: What is a biological product?</a:t>
            </a:r>
            <a:endParaRPr lang="en-US" sz="2000" dirty="0">
              <a:solidFill>
                <a:srgbClr val="004A90"/>
              </a:solidFill>
            </a:endParaRPr>
          </a:p>
        </p:txBody>
      </p:sp>
      <p:sp>
        <p:nvSpPr>
          <p:cNvPr id="12" name="TextBox 11">
            <a:extLst>
              <a:ext uri="{FF2B5EF4-FFF2-40B4-BE49-F238E27FC236}">
                <a16:creationId xmlns:a16="http://schemas.microsoft.com/office/drawing/2014/main" id="{A53D1596-2DF1-44D5-9661-97EBB35066ED}"/>
              </a:ext>
            </a:extLst>
          </p:cNvPr>
          <p:cNvSpPr txBox="1"/>
          <p:nvPr/>
        </p:nvSpPr>
        <p:spPr>
          <a:xfrm>
            <a:off x="192024" y="1737360"/>
            <a:ext cx="11536391" cy="2308324"/>
          </a:xfrm>
          <a:prstGeom prst="rect">
            <a:avLst/>
          </a:prstGeom>
          <a:noFill/>
        </p:spPr>
        <p:txBody>
          <a:bodyPr wrap="square">
            <a:spAutoFit/>
          </a:bodyPr>
          <a:lstStyle/>
          <a:p>
            <a:pPr marR="0">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Q2: Which of the following statements about interchangeable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biosimilar </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products are true?</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 interchangeable biosimilar products are biosimilar products.</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 biosimilar products are interchangeable products.</a:t>
            </a:r>
            <a:endParaRPr lang="en-US" sz="2000" dirty="0">
              <a:effectLst/>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 be approved as an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interchangeable biosimilar product, biosimilar manufacturers must demonstrate that the risk in terms of safety or diminished efficacy of alternating or switching between the interchangeable biosimilar product and the reference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product is not greater than the risk of using the reference product alone. </a:t>
            </a:r>
            <a:endParaRPr lang="en-US" sz="2000" dirty="0">
              <a:effectLst/>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 and C.</a:t>
            </a:r>
            <a:endParaRPr lang="en-US" sz="2000" dirty="0">
              <a:solidFill>
                <a:srgbClr val="004A90"/>
              </a:solidFill>
              <a:effectLst/>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 and C.</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25696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288354B5-B0AF-694B-95B6-713457ACB9F2}"/>
              </a:ext>
            </a:extLst>
          </p:cNvPr>
          <p:cNvSpPr>
            <a:spLocks noGrp="1"/>
          </p:cNvSpPr>
          <p:nvPr>
            <p:ph type="title"/>
          </p:nvPr>
        </p:nvSpPr>
        <p:spPr/>
        <p:txBody>
          <a:bodyPr/>
          <a:lstStyle/>
          <a:p>
            <a:r>
              <a:rPr lang="en-US" dirty="0"/>
              <a:t>Multiple Choice Questions</a:t>
            </a:r>
          </a:p>
        </p:txBody>
      </p:sp>
      <p:sp>
        <p:nvSpPr>
          <p:cNvPr id="11" name="TextBox 10">
            <a:extLst>
              <a:ext uri="{FF2B5EF4-FFF2-40B4-BE49-F238E27FC236}">
                <a16:creationId xmlns:a16="http://schemas.microsoft.com/office/drawing/2014/main" id="{C228EBAC-D584-4A55-8660-1B94208B641B}"/>
              </a:ext>
            </a:extLst>
          </p:cNvPr>
          <p:cNvSpPr txBox="1"/>
          <p:nvPr/>
        </p:nvSpPr>
        <p:spPr>
          <a:xfrm>
            <a:off x="193188" y="1255273"/>
            <a:ext cx="5588242" cy="400110"/>
          </a:xfrm>
          <a:prstGeom prst="rect">
            <a:avLst/>
          </a:prstGeom>
          <a:noFill/>
        </p:spPr>
        <p:txBody>
          <a:bodyPr wrap="square" rtlCol="0">
            <a:spAutoFit/>
          </a:bodyPr>
          <a:lstStyle/>
          <a:p>
            <a:r>
              <a:rPr lang="en-US" sz="2000" b="1" dirty="0">
                <a:solidFill>
                  <a:srgbClr val="004A90"/>
                </a:solidFill>
              </a:rPr>
              <a:t>Section: What is a biological product?</a:t>
            </a:r>
            <a:endParaRPr lang="en-US" sz="2000" dirty="0">
              <a:solidFill>
                <a:srgbClr val="004A90"/>
              </a:solidFill>
            </a:endParaRPr>
          </a:p>
        </p:txBody>
      </p:sp>
      <p:sp>
        <p:nvSpPr>
          <p:cNvPr id="15" name="TextBox 14">
            <a:extLst>
              <a:ext uri="{FF2B5EF4-FFF2-40B4-BE49-F238E27FC236}">
                <a16:creationId xmlns:a16="http://schemas.microsoft.com/office/drawing/2014/main" id="{14DDAA7E-30A7-40F6-8F43-EDC44595F149}"/>
              </a:ext>
            </a:extLst>
          </p:cNvPr>
          <p:cNvSpPr txBox="1"/>
          <p:nvPr/>
        </p:nvSpPr>
        <p:spPr>
          <a:xfrm>
            <a:off x="193188" y="1737360"/>
            <a:ext cx="11694012" cy="2031325"/>
          </a:xfrm>
          <a:prstGeom prst="rect">
            <a:avLst/>
          </a:prstGeom>
          <a:noFill/>
        </p:spPr>
        <p:txBody>
          <a:bodyPr wrap="square">
            <a:spAutoFit/>
          </a:bodyPr>
          <a:lstStyle/>
          <a:p>
            <a:pPr marR="0">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Q3. A biosimilar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a biological product that is highly similar to</a:t>
            </a:r>
            <a:r>
              <a:rPr lang="en-US" sz="1800" dirty="0">
                <a:effectLst/>
                <a:latin typeface="Calibri" panose="020F0502020204030204" pitchFamily="34" charset="0"/>
                <a:ea typeface="Calibri" panose="020F0502020204030204" pitchFamily="34" charset="0"/>
                <a:cs typeface="Times New Roman" panose="02020603050405020304" pitchFamily="18" charset="0"/>
              </a:rPr>
              <a:t> an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FDA-approved biological product, called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Has no clinically meaningful differences from the reference product (i.e., patients and providers can expect the same benefits and risks as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Has the same dosage, route of administration, potential benefits and risks, safety, and efficacy as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and C.</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endParaRPr lang="en-US" sz="2000" dirty="0">
              <a:solidFill>
                <a:srgbClr val="004A9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60132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EB2FA1C-6242-1B45-A148-58206762B074}"/>
              </a:ext>
            </a:extLst>
          </p:cNvPr>
          <p:cNvSpPr>
            <a:spLocks noGrp="1"/>
          </p:cNvSpPr>
          <p:nvPr>
            <p:ph type="title"/>
          </p:nvPr>
        </p:nvSpPr>
        <p:spPr/>
        <p:txBody>
          <a:bodyPr/>
          <a:lstStyle/>
          <a:p>
            <a:r>
              <a:rPr lang="en-US" dirty="0"/>
              <a:t>Multiple Choice Questions</a:t>
            </a:r>
          </a:p>
        </p:txBody>
      </p:sp>
      <p:sp>
        <p:nvSpPr>
          <p:cNvPr id="11" name="TextBox 10">
            <a:extLst>
              <a:ext uri="{FF2B5EF4-FFF2-40B4-BE49-F238E27FC236}">
                <a16:creationId xmlns:a16="http://schemas.microsoft.com/office/drawing/2014/main" id="{9844FEE9-37D6-4FDA-A567-04A9ACF52F3A}"/>
              </a:ext>
            </a:extLst>
          </p:cNvPr>
          <p:cNvSpPr txBox="1"/>
          <p:nvPr/>
        </p:nvSpPr>
        <p:spPr>
          <a:xfrm>
            <a:off x="192024" y="1252728"/>
            <a:ext cx="5588242" cy="400110"/>
          </a:xfrm>
          <a:prstGeom prst="rect">
            <a:avLst/>
          </a:prstGeom>
          <a:noFill/>
        </p:spPr>
        <p:txBody>
          <a:bodyPr wrap="square" rtlCol="0">
            <a:spAutoFit/>
          </a:bodyPr>
          <a:lstStyle/>
          <a:p>
            <a:r>
              <a:rPr lang="en-US" sz="2000" b="1" dirty="0">
                <a:solidFill>
                  <a:srgbClr val="004A90"/>
                </a:solidFill>
              </a:rPr>
              <a:t>Section: What is a biological product?</a:t>
            </a:r>
            <a:endParaRPr lang="en-US" sz="2000" dirty="0">
              <a:solidFill>
                <a:srgbClr val="004A90"/>
              </a:solidFill>
            </a:endParaRPr>
          </a:p>
        </p:txBody>
      </p:sp>
      <p:sp>
        <p:nvSpPr>
          <p:cNvPr id="14" name="TextBox 13">
            <a:extLst>
              <a:ext uri="{FF2B5EF4-FFF2-40B4-BE49-F238E27FC236}">
                <a16:creationId xmlns:a16="http://schemas.microsoft.com/office/drawing/2014/main" id="{52B6E26D-1971-467A-BC7E-5369F78FA09C}"/>
              </a:ext>
            </a:extLst>
          </p:cNvPr>
          <p:cNvSpPr txBox="1"/>
          <p:nvPr/>
        </p:nvSpPr>
        <p:spPr>
          <a:xfrm>
            <a:off x="192024" y="1737360"/>
            <a:ext cx="11545916" cy="1754326"/>
          </a:xfrm>
          <a:prstGeom prst="rect">
            <a:avLst/>
          </a:prstGeom>
          <a:noFill/>
        </p:spPr>
        <p:txBody>
          <a:bodyPr wrap="square">
            <a:spAutoFit/>
          </a:bodyPr>
          <a:lstStyle/>
          <a:p>
            <a:pPr marR="0">
              <a:spcBef>
                <a:spcPts val="0"/>
              </a:spcBef>
              <a:spcAft>
                <a:spcPts val="0"/>
              </a:spcAft>
            </a:pP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Q4. 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interchangeable biosimilar produc</a:t>
            </a:r>
            <a:r>
              <a:rPr lang="en-US" sz="18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a biosimilar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Can be expected to produce the same clinical </a:t>
            </a:r>
            <a:r>
              <a:rPr lang="en-US" sz="1800" dirty="0">
                <a:effectLst/>
                <a:latin typeface="Calibri" panose="020F0502020204030204" pitchFamily="34" charset="0"/>
                <a:ea typeface="Calibri" panose="020F0502020204030204" pitchFamily="34" charset="0"/>
                <a:cs typeface="Times New Roman" panose="02020603050405020304" pitchFamily="18" charset="0"/>
              </a:rPr>
              <a:t>result in patients as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Has the same safety and efficacy as the reference product when alternated with the reference product.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May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 substituted without the intervention of a medical prescriber, subject to state laws.</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endParaRPr lang="en-US" sz="2000" dirty="0">
              <a:solidFill>
                <a:srgbClr val="004A9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999256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3432E39E-DAAA-F042-A345-3F3790D7DB6A}"/>
              </a:ext>
            </a:extLst>
          </p:cNvPr>
          <p:cNvSpPr>
            <a:spLocks noGrp="1"/>
          </p:cNvSpPr>
          <p:nvPr>
            <p:ph type="title"/>
          </p:nvPr>
        </p:nvSpPr>
        <p:spPr/>
        <p:txBody>
          <a:bodyPr/>
          <a:lstStyle/>
          <a:p>
            <a:r>
              <a:rPr lang="en-US" dirty="0"/>
              <a:t>Multiple Choice Questions</a:t>
            </a:r>
          </a:p>
        </p:txBody>
      </p:sp>
      <p:sp>
        <p:nvSpPr>
          <p:cNvPr id="15" name="TextBox 14">
            <a:extLst>
              <a:ext uri="{FF2B5EF4-FFF2-40B4-BE49-F238E27FC236}">
                <a16:creationId xmlns:a16="http://schemas.microsoft.com/office/drawing/2014/main" id="{796119EC-6330-472E-8DF7-904BCA9AD734}"/>
              </a:ext>
            </a:extLst>
          </p:cNvPr>
          <p:cNvSpPr txBox="1"/>
          <p:nvPr/>
        </p:nvSpPr>
        <p:spPr>
          <a:xfrm>
            <a:off x="192024" y="1252728"/>
            <a:ext cx="8126726" cy="400110"/>
          </a:xfrm>
          <a:prstGeom prst="rect">
            <a:avLst/>
          </a:prstGeom>
          <a:noFill/>
        </p:spPr>
        <p:txBody>
          <a:bodyPr wrap="square" rtlCol="0">
            <a:spAutoFit/>
          </a:bodyPr>
          <a:lstStyle/>
          <a:p>
            <a:r>
              <a:rPr lang="en-US" sz="2000" b="1" dirty="0">
                <a:solidFill>
                  <a:srgbClr val="004A90"/>
                </a:solidFill>
              </a:rPr>
              <a:t>Section: Approved Biosimilars and the US Health Care Market</a:t>
            </a:r>
            <a:endParaRPr lang="en-US" sz="2000" strike="sngStrike" dirty="0">
              <a:solidFill>
                <a:srgbClr val="004A90"/>
              </a:solidFill>
            </a:endParaRPr>
          </a:p>
        </p:txBody>
      </p:sp>
      <p:sp>
        <p:nvSpPr>
          <p:cNvPr id="14" name="TextBox 13">
            <a:extLst>
              <a:ext uri="{FF2B5EF4-FFF2-40B4-BE49-F238E27FC236}">
                <a16:creationId xmlns:a16="http://schemas.microsoft.com/office/drawing/2014/main" id="{61F6D6D5-D370-43EC-B6AE-D0EB12B39F43}"/>
              </a:ext>
            </a:extLst>
          </p:cNvPr>
          <p:cNvSpPr txBox="1"/>
          <p:nvPr/>
        </p:nvSpPr>
        <p:spPr>
          <a:xfrm>
            <a:off x="192024" y="1737360"/>
            <a:ext cx="11612592" cy="1773691"/>
          </a:xfrm>
          <a:prstGeom prst="rect">
            <a:avLst/>
          </a:prstGeom>
          <a:noFill/>
        </p:spPr>
        <p:txBody>
          <a:bodyPr wrap="square">
            <a:spAutoFit/>
          </a:bodyPr>
          <a:lstStyle/>
          <a:p>
            <a:pPr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Q5. Biosimilar products play a role in the US health care market by: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Increasing competition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thereby potentially decreasing </a:t>
            </a: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 of biological products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Decreasing access.</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Expanding treatment options.</a:t>
            </a:r>
            <a:endParaRPr lang="en-US" sz="2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 and C.</a:t>
            </a:r>
            <a:endParaRPr lang="en-US" sz="2000" dirty="0">
              <a:solidFill>
                <a:srgbClr val="004A90"/>
              </a:solidFill>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and B.</a:t>
            </a:r>
            <a:endParaRPr lang="en-US" dirty="0"/>
          </a:p>
        </p:txBody>
      </p:sp>
    </p:spTree>
    <p:extLst>
      <p:ext uri="{BB962C8B-B14F-4D97-AF65-F5344CB8AC3E}">
        <p14:creationId xmlns:p14="http://schemas.microsoft.com/office/powerpoint/2010/main" val="33743919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E4AC9EE0-58E6-CF4A-BC6D-C51853A35AB8}"/>
              </a:ext>
            </a:extLst>
          </p:cNvPr>
          <p:cNvSpPr>
            <a:spLocks noGrp="1"/>
          </p:cNvSpPr>
          <p:nvPr>
            <p:ph type="title"/>
          </p:nvPr>
        </p:nvSpPr>
        <p:spPr/>
        <p:txBody>
          <a:bodyPr/>
          <a:lstStyle/>
          <a:p>
            <a:r>
              <a:rPr lang="en-US" dirty="0"/>
              <a:t>Multiple Choice Questions</a:t>
            </a:r>
          </a:p>
        </p:txBody>
      </p:sp>
      <p:sp>
        <p:nvSpPr>
          <p:cNvPr id="15" name="TextBox 14">
            <a:extLst>
              <a:ext uri="{FF2B5EF4-FFF2-40B4-BE49-F238E27FC236}">
                <a16:creationId xmlns:a16="http://schemas.microsoft.com/office/drawing/2014/main" id="{FC3561BD-A9BE-45ED-A3AD-CA7122955F8B}"/>
              </a:ext>
            </a:extLst>
          </p:cNvPr>
          <p:cNvSpPr txBox="1"/>
          <p:nvPr/>
        </p:nvSpPr>
        <p:spPr>
          <a:xfrm>
            <a:off x="192024" y="1252728"/>
            <a:ext cx="7935657" cy="400110"/>
          </a:xfrm>
          <a:prstGeom prst="rect">
            <a:avLst/>
          </a:prstGeom>
          <a:noFill/>
        </p:spPr>
        <p:txBody>
          <a:bodyPr wrap="square" rtlCol="0">
            <a:spAutoFit/>
          </a:bodyPr>
          <a:lstStyle/>
          <a:p>
            <a:r>
              <a:rPr lang="en-US" sz="2000" b="1" dirty="0">
                <a:solidFill>
                  <a:srgbClr val="004A90"/>
                </a:solidFill>
              </a:rPr>
              <a:t>Section: Difference Between Generics and Biosimilar Products</a:t>
            </a:r>
            <a:endParaRPr lang="en-US" sz="2000" dirty="0">
              <a:solidFill>
                <a:srgbClr val="004A90"/>
              </a:solidFill>
            </a:endParaRPr>
          </a:p>
        </p:txBody>
      </p:sp>
      <p:sp>
        <p:nvSpPr>
          <p:cNvPr id="12" name="TextBox 11">
            <a:extLst>
              <a:ext uri="{FF2B5EF4-FFF2-40B4-BE49-F238E27FC236}">
                <a16:creationId xmlns:a16="http://schemas.microsoft.com/office/drawing/2014/main" id="{6BF695C1-FF42-4D85-B6EE-709B24D13C0C}"/>
              </a:ext>
            </a:extLst>
          </p:cNvPr>
          <p:cNvSpPr txBox="1"/>
          <p:nvPr/>
        </p:nvSpPr>
        <p:spPr>
          <a:xfrm>
            <a:off x="192024" y="1737360"/>
            <a:ext cx="11565962" cy="3042821"/>
          </a:xfrm>
          <a:prstGeom prst="rect">
            <a:avLst/>
          </a:prstGeom>
          <a:noFill/>
        </p:spPr>
        <p:txBody>
          <a:bodyPr wrap="square">
            <a:spAutoFit/>
          </a:bodyPr>
          <a:lstStyle/>
          <a:p>
            <a:pPr marR="0">
              <a:lnSpc>
                <a:spcPct val="107000"/>
              </a:lnSpc>
              <a:spcBef>
                <a:spcPts val="60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Q6: Which of the following statement(s) is true regarding biosimilar products and generic drugs?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Biosimilar products generally are large complex molecules that are manufactured from living cells while most generic products are small molecules that are typically manufactured chemically.</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Biosimilars are made up of </a:t>
            </a:r>
            <a:r>
              <a:rPr lang="en-US" dirty="0">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dentical molecules with no variation.</a:t>
            </a:r>
          </a:p>
          <a:p>
            <a:pPr marL="342900" marR="0" lvl="0" indent="-342900">
              <a:lnSpc>
                <a:spcPct val="107000"/>
              </a:lnSpc>
              <a:spcBef>
                <a:spcPts val="0"/>
              </a:spcBef>
              <a:spcAft>
                <a:spcPts val="0"/>
              </a:spcAft>
              <a:buFont typeface="+mj-lt"/>
              <a:buAutoNum type="alphaUcPeriod"/>
            </a:pPr>
            <a:r>
              <a:rPr lang="en-US" dirty="0">
                <a:latin typeface="Calibri" panose="020F0502020204030204" pitchFamily="34" charset="0"/>
                <a:ea typeface="Calibri" panose="020F0502020204030204" pitchFamily="34" charset="0"/>
                <a:cs typeface="Times New Roman" panose="02020603050405020304" pitchFamily="18" charset="0"/>
              </a:rPr>
              <a:t>Manufacturers must demonstrate that generics are highly similar and have no clinically meaningful differences from the reference product</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342900" marR="0" lvl="0" indent="-342900">
              <a:lnSpc>
                <a:spcPct val="107000"/>
              </a:lnSpc>
              <a:spcBef>
                <a:spcPts val="0"/>
              </a:spcBef>
              <a:spcAft>
                <a:spcPts val="0"/>
              </a:spcAft>
              <a:buFont typeface="+mj-lt"/>
              <a:buAutoNum type="alphaUcPeriod"/>
            </a:pPr>
            <a:r>
              <a:rPr lang="en-US" dirty="0">
                <a:latin typeface="Calibri" panose="020F0502020204030204" pitchFamily="34" charset="0"/>
                <a:ea typeface="Calibri" panose="020F0502020204030204" pitchFamily="34" charset="0"/>
                <a:cs typeface="Times New Roman" panose="02020603050405020304" pitchFamily="18" charset="0"/>
              </a:rPr>
              <a:t>The active ingredient in generics is the same as the active ingredient in the reference listed drug. </a:t>
            </a:r>
          </a:p>
          <a:p>
            <a:pPr marL="342900" marR="0" lvl="0" indent="-342900">
              <a:lnSpc>
                <a:spcPct val="107000"/>
              </a:lnSpc>
              <a:spcBef>
                <a:spcPts val="0"/>
              </a:spcBef>
              <a:spcAft>
                <a:spcPts val="0"/>
              </a:spcAft>
              <a:buFont typeface="+mj-lt"/>
              <a:buAutoNum type="alphaUcPeriod"/>
            </a:pPr>
            <a:r>
              <a:rPr lang="en-US" dirty="0">
                <a:solidFill>
                  <a:srgbClr val="004A90"/>
                </a:solidFill>
                <a:latin typeface="Calibri" panose="020F0502020204030204" pitchFamily="34" charset="0"/>
                <a:ea typeface="Calibri" panose="020F0502020204030204" pitchFamily="34" charset="0"/>
                <a:cs typeface="Times New Roman" panose="02020603050405020304" pitchFamily="18" charset="0"/>
              </a:rPr>
              <a:t>A and D.</a:t>
            </a:r>
          </a:p>
          <a:p>
            <a:pPr marL="342900" marR="0" lvl="0" indent="-342900">
              <a:lnSpc>
                <a:spcPct val="107000"/>
              </a:lnSpc>
              <a:spcBef>
                <a:spcPts val="0"/>
              </a:spcBef>
              <a:spcAft>
                <a:spcPts val="0"/>
              </a:spcAft>
              <a:buFont typeface="+mj-lt"/>
              <a:buAutoNum type="alphaU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14399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68E60563-7D29-BD47-9BD3-33AB81B9E38E}"/>
              </a:ext>
            </a:extLst>
          </p:cNvPr>
          <p:cNvSpPr>
            <a:spLocks noGrp="1"/>
          </p:cNvSpPr>
          <p:nvPr>
            <p:ph type="title"/>
          </p:nvPr>
        </p:nvSpPr>
        <p:spPr/>
        <p:txBody>
          <a:bodyPr/>
          <a:lstStyle/>
          <a:p>
            <a:r>
              <a:rPr lang="en-US" dirty="0"/>
              <a:t>Multiple Choice Questions</a:t>
            </a:r>
          </a:p>
        </p:txBody>
      </p:sp>
      <p:sp>
        <p:nvSpPr>
          <p:cNvPr id="17" name="TextBox 16">
            <a:extLst>
              <a:ext uri="{FF2B5EF4-FFF2-40B4-BE49-F238E27FC236}">
                <a16:creationId xmlns:a16="http://schemas.microsoft.com/office/drawing/2014/main" id="{F62CC658-34EE-42D3-938F-F6FE22929042}"/>
              </a:ext>
            </a:extLst>
          </p:cNvPr>
          <p:cNvSpPr txBox="1"/>
          <p:nvPr/>
        </p:nvSpPr>
        <p:spPr>
          <a:xfrm>
            <a:off x="192024" y="1252728"/>
            <a:ext cx="6106857" cy="400110"/>
          </a:xfrm>
          <a:prstGeom prst="rect">
            <a:avLst/>
          </a:prstGeom>
          <a:noFill/>
        </p:spPr>
        <p:txBody>
          <a:bodyPr wrap="square" rtlCol="0">
            <a:spAutoFit/>
          </a:bodyPr>
          <a:lstStyle/>
          <a:p>
            <a:r>
              <a:rPr lang="en-US" sz="2000" b="1" dirty="0">
                <a:solidFill>
                  <a:srgbClr val="004A90"/>
                </a:solidFill>
              </a:rPr>
              <a:t>Section: Biological Product Approval Pathway</a:t>
            </a:r>
          </a:p>
        </p:txBody>
      </p:sp>
      <p:sp>
        <p:nvSpPr>
          <p:cNvPr id="12" name="TextBox 11">
            <a:extLst>
              <a:ext uri="{FF2B5EF4-FFF2-40B4-BE49-F238E27FC236}">
                <a16:creationId xmlns:a16="http://schemas.microsoft.com/office/drawing/2014/main" id="{FED8EC27-F38C-48AD-95DD-DF423AD369EB}"/>
              </a:ext>
            </a:extLst>
          </p:cNvPr>
          <p:cNvSpPr txBox="1"/>
          <p:nvPr/>
        </p:nvSpPr>
        <p:spPr>
          <a:xfrm>
            <a:off x="192024" y="1737360"/>
            <a:ext cx="11627443" cy="3042821"/>
          </a:xfrm>
          <a:prstGeom prst="rect">
            <a:avLst/>
          </a:prstGeom>
          <a:noFill/>
        </p:spPr>
        <p:txBody>
          <a:bodyPr wrap="square">
            <a:spAutoFit/>
          </a:bodyPr>
          <a:lstStyle/>
          <a:p>
            <a:pPr marR="0">
              <a:lnSpc>
                <a:spcPct val="107000"/>
              </a:lnSpc>
              <a:spcBef>
                <a:spcPts val="60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Q7: Which statement(s) is false regarding the biosimilar 351(k) approval process?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Biosimilar products and reference products are approved through the same regulatory approval pathway by FDA.</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Reference products are approved in a stand-alone application through the 351(a) regulatory approval pathway by FDA whereas biosimilar products are approved through a different, abbreviated regulatory approval pathway by FDA.</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abbreviated regulatory approval pathway for biosimilar products can be less expensive </a:t>
            </a:r>
            <a:r>
              <a:rPr lang="en-US" sz="1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and less time-consuming than the </a:t>
            </a:r>
            <a:r>
              <a:rPr lang="en-US" dirty="0">
                <a:latin typeface="Calibri" panose="020F0502020204030204" pitchFamily="34" charset="0"/>
                <a:ea typeface="Calibri" panose="020F0502020204030204" pitchFamily="34" charset="0"/>
                <a:cs typeface="Times New Roman" panose="02020603050405020304" pitchFamily="18" charset="0"/>
              </a:rPr>
              <a:t>pathway for </a:t>
            </a:r>
            <a:r>
              <a:rPr lang="en-US" sz="1800" dirty="0">
                <a:effectLst/>
                <a:latin typeface="Calibri" panose="020F0502020204030204" pitchFamily="34" charset="0"/>
                <a:ea typeface="Calibri" panose="020F0502020204030204" pitchFamily="34" charset="0"/>
                <a:cs typeface="Times New Roman" panose="02020603050405020304" pitchFamily="18" charset="0"/>
              </a:rPr>
              <a:t>reference products in part because biosimilar manufacturers can rely on FDA’s finding of safety and effectiveness for the reference product.</a:t>
            </a:r>
            <a:endParaRPr lang="en-US" sz="1800" strike="sng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FDA ensures that biosimilar manufacturers demonstrate that the biosimilar product is highly similar to and has no clinically meaningful differences from the reference product in terms of safety, purity, and potency.</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 and C.</a:t>
            </a:r>
          </a:p>
        </p:txBody>
      </p:sp>
    </p:spTree>
    <p:extLst>
      <p:ext uri="{BB962C8B-B14F-4D97-AF65-F5344CB8AC3E}">
        <p14:creationId xmlns:p14="http://schemas.microsoft.com/office/powerpoint/2010/main" val="1425205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735BAD1-AD5C-44E3-BAC3-BA2F39F2B49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14" name="Title 1">
            <a:extLst>
              <a:ext uri="{FF2B5EF4-FFF2-40B4-BE49-F238E27FC236}">
                <a16:creationId xmlns:a16="http://schemas.microsoft.com/office/drawing/2014/main" id="{6BFD2C13-5A39-45A9-ABF6-CD288BCC12D2}"/>
              </a:ext>
            </a:extLst>
          </p:cNvPr>
          <p:cNvSpPr>
            <a:spLocks noGrp="1"/>
          </p:cNvSpPr>
          <p:nvPr>
            <p:ph type="title"/>
          </p:nvPr>
        </p:nvSpPr>
        <p:spPr/>
        <p:txBody>
          <a:bodyPr>
            <a:normAutofit/>
          </a:bodyPr>
          <a:lstStyle/>
          <a:p>
            <a:r>
              <a:rPr lang="en-US" dirty="0">
                <a:solidFill>
                  <a:schemeClr val="bg1"/>
                </a:solidFill>
                <a:latin typeface="+mn-lt"/>
              </a:rPr>
              <a:t>What Is a Biological Product?</a:t>
            </a:r>
          </a:p>
        </p:txBody>
      </p:sp>
      <p:sp>
        <p:nvSpPr>
          <p:cNvPr id="12" name="Rectangle 11">
            <a:extLst>
              <a:ext uri="{FF2B5EF4-FFF2-40B4-BE49-F238E27FC236}">
                <a16:creationId xmlns:a16="http://schemas.microsoft.com/office/drawing/2014/main" id="{692D2573-FD84-46AD-9243-0FF109EAE7B8}"/>
              </a:ext>
            </a:extLst>
          </p:cNvPr>
          <p:cNvSpPr/>
          <p:nvPr/>
        </p:nvSpPr>
        <p:spPr>
          <a:xfrm>
            <a:off x="170366" y="1303439"/>
            <a:ext cx="11403198" cy="1200329"/>
          </a:xfrm>
          <a:prstGeom prst="rect">
            <a:avLst/>
          </a:prstGeom>
        </p:spPr>
        <p:txBody>
          <a:bodyPr wrap="square">
            <a:spAutoFit/>
          </a:bodyPr>
          <a:lstStyle/>
          <a:p>
            <a:pPr>
              <a:spcBef>
                <a:spcPts val="600"/>
              </a:spcBef>
            </a:pPr>
            <a:r>
              <a:rPr lang="en-US" b="1" dirty="0">
                <a:solidFill>
                  <a:srgbClr val="004A90"/>
                </a:solidFill>
              </a:rPr>
              <a:t>Biological products (also called biologics) are generally large, complex molecules that range in size and complexity. Typically, they are produced in living systems (e.g., microorganisms, plant cells, animal cells) using recombinant DNA</a:t>
            </a:r>
            <a:r>
              <a:rPr lang="en-US" sz="1000" b="1" dirty="0">
                <a:solidFill>
                  <a:srgbClr val="004A90"/>
                </a:solidFill>
              </a:rPr>
              <a:t> </a:t>
            </a:r>
            <a:r>
              <a:rPr lang="en-US" b="1" dirty="0">
                <a:solidFill>
                  <a:srgbClr val="004A90"/>
                </a:solidFill>
              </a:rPr>
              <a:t>technology. This presentation refers to reference products, biosimilar products (also called biosimilars), and interchangeable biosimilar products (also called interchangeable biosimilars). </a:t>
            </a:r>
          </a:p>
        </p:txBody>
      </p:sp>
      <p:sp>
        <p:nvSpPr>
          <p:cNvPr id="17" name="TextBox 16">
            <a:extLst>
              <a:ext uri="{FF2B5EF4-FFF2-40B4-BE49-F238E27FC236}">
                <a16:creationId xmlns:a16="http://schemas.microsoft.com/office/drawing/2014/main" id="{5283B581-E7AF-4344-9E2E-D251CAEAB156}"/>
              </a:ext>
            </a:extLst>
          </p:cNvPr>
          <p:cNvSpPr txBox="1"/>
          <p:nvPr/>
        </p:nvSpPr>
        <p:spPr>
          <a:xfrm>
            <a:off x="7523109" y="2828714"/>
            <a:ext cx="4364091" cy="2585323"/>
          </a:xfrm>
          <a:prstGeom prst="rect">
            <a:avLst/>
          </a:prstGeom>
          <a:noFill/>
        </p:spPr>
        <p:txBody>
          <a:bodyPr wrap="square" rtlCol="0">
            <a:spAutoFit/>
          </a:bodyPr>
          <a:lstStyle/>
          <a:p>
            <a:r>
              <a:rPr lang="en-US" dirty="0"/>
              <a:t>Biologics, including biosimilar and interchangeable biosimilars, can be used to prevent, treat, or cure a range of diseases and medical conditions. Many types of biologics are approved for use in the United States, including therapeutic proteins; vaccines; blood, blood components or derivatives; allergenic products; and monoclonal antibodies. </a:t>
            </a:r>
          </a:p>
        </p:txBody>
      </p:sp>
      <p:pic>
        <p:nvPicPr>
          <p:cNvPr id="3" name="Picture 2" descr="Image of Relative Molecular Mass (daltons) of Insulin (5808), Erythropoietin (30,400), and Monoclonal Antibdy (IgGI) (150,000).">
            <a:extLst>
              <a:ext uri="{FF2B5EF4-FFF2-40B4-BE49-F238E27FC236}">
                <a16:creationId xmlns:a16="http://schemas.microsoft.com/office/drawing/2014/main" id="{280FB540-41E3-4867-A1F3-6C5033E2C46A}"/>
              </a:ext>
            </a:extLst>
          </p:cNvPr>
          <p:cNvPicPr>
            <a:picLocks noChangeAspect="1"/>
          </p:cNvPicPr>
          <p:nvPr/>
        </p:nvPicPr>
        <p:blipFill>
          <a:blip r:embed="rId4"/>
          <a:stretch>
            <a:fillRect/>
          </a:stretch>
        </p:blipFill>
        <p:spPr>
          <a:xfrm>
            <a:off x="170366" y="2503768"/>
            <a:ext cx="7895004" cy="4066384"/>
          </a:xfrm>
          <a:prstGeom prst="rect">
            <a:avLst/>
          </a:prstGeom>
        </p:spPr>
      </p:pic>
    </p:spTree>
    <p:extLst>
      <p:ext uri="{BB962C8B-B14F-4D97-AF65-F5344CB8AC3E}">
        <p14:creationId xmlns:p14="http://schemas.microsoft.com/office/powerpoint/2010/main" val="24807197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A2F5BC54-8FCD-244B-B4AD-995AA3F93502}"/>
              </a:ext>
            </a:extLst>
          </p:cNvPr>
          <p:cNvSpPr>
            <a:spLocks noGrp="1"/>
          </p:cNvSpPr>
          <p:nvPr>
            <p:ph type="title"/>
          </p:nvPr>
        </p:nvSpPr>
        <p:spPr/>
        <p:txBody>
          <a:bodyPr/>
          <a:lstStyle/>
          <a:p>
            <a:r>
              <a:rPr lang="en-US" dirty="0"/>
              <a:t>Multiple Choice Questions</a:t>
            </a:r>
          </a:p>
        </p:txBody>
      </p:sp>
      <p:sp>
        <p:nvSpPr>
          <p:cNvPr id="17" name="TextBox 16">
            <a:extLst>
              <a:ext uri="{FF2B5EF4-FFF2-40B4-BE49-F238E27FC236}">
                <a16:creationId xmlns:a16="http://schemas.microsoft.com/office/drawing/2014/main" id="{F62CC658-34EE-42D3-938F-F6FE22929042}"/>
              </a:ext>
            </a:extLst>
          </p:cNvPr>
          <p:cNvSpPr txBox="1"/>
          <p:nvPr/>
        </p:nvSpPr>
        <p:spPr>
          <a:xfrm>
            <a:off x="192024" y="1252728"/>
            <a:ext cx="5997675" cy="400110"/>
          </a:xfrm>
          <a:prstGeom prst="rect">
            <a:avLst/>
          </a:prstGeom>
          <a:noFill/>
        </p:spPr>
        <p:txBody>
          <a:bodyPr wrap="square" rtlCol="0">
            <a:spAutoFit/>
          </a:bodyPr>
          <a:lstStyle/>
          <a:p>
            <a:r>
              <a:rPr lang="en-US" sz="2000" b="1" dirty="0">
                <a:solidFill>
                  <a:srgbClr val="004A90"/>
                </a:solidFill>
              </a:rPr>
              <a:t>Section: Biological Product Approval Pathway</a:t>
            </a:r>
            <a:endParaRPr lang="en-US" sz="2000" dirty="0">
              <a:solidFill>
                <a:srgbClr val="004A90"/>
              </a:solidFill>
            </a:endParaRPr>
          </a:p>
        </p:txBody>
      </p:sp>
      <p:sp>
        <p:nvSpPr>
          <p:cNvPr id="16" name="TextBox 15">
            <a:extLst>
              <a:ext uri="{FF2B5EF4-FFF2-40B4-BE49-F238E27FC236}">
                <a16:creationId xmlns:a16="http://schemas.microsoft.com/office/drawing/2014/main" id="{448A744B-CC0E-401B-97D5-0987D20F7DBA}"/>
              </a:ext>
            </a:extLst>
          </p:cNvPr>
          <p:cNvSpPr txBox="1"/>
          <p:nvPr/>
        </p:nvSpPr>
        <p:spPr>
          <a:xfrm>
            <a:off x="192024" y="1737360"/>
            <a:ext cx="11688790" cy="3042821"/>
          </a:xfrm>
          <a:prstGeom prst="rect">
            <a:avLst/>
          </a:prstGeom>
          <a:noFill/>
        </p:spPr>
        <p:txBody>
          <a:bodyPr wrap="square">
            <a:spAutoFit/>
          </a:bodyPr>
          <a:lstStyle/>
          <a:p>
            <a:pPr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Q8. Which of the following is true regarding the biosimilar 351(k) approval process?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Biosimilar manufacturers must demonstrate that biosimilar products are highly similar to and have no clinically meaningful differences from the reference product.</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Comprehensive comparative analytical studies form the foundation of the data package submitted by biosimilar manufacturers.</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FDA generally expects additional comparative clinical pharmacological data (pharmacokinetics and pharmacodynamics) and comparative clinical efficacy studies (human studies) for a proposed biosimilar product based on the totality of the evidence presented by the biosimilar manufacturer for a particular indication.</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and B.</a:t>
            </a:r>
          </a:p>
          <a:p>
            <a:pPr marL="342900" marR="0" lvl="0" indent="-342900">
              <a:lnSpc>
                <a:spcPct val="107000"/>
              </a:lnSpc>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p>
        </p:txBody>
      </p:sp>
    </p:spTree>
    <p:extLst>
      <p:ext uri="{BB962C8B-B14F-4D97-AF65-F5344CB8AC3E}">
        <p14:creationId xmlns:p14="http://schemas.microsoft.com/office/powerpoint/2010/main" val="37570873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F581EF65-14E1-1C4A-93FE-8C3D4D13E36B}"/>
              </a:ext>
            </a:extLst>
          </p:cNvPr>
          <p:cNvSpPr>
            <a:spLocks noGrp="1"/>
          </p:cNvSpPr>
          <p:nvPr>
            <p:ph type="title"/>
          </p:nvPr>
        </p:nvSpPr>
        <p:spPr/>
        <p:txBody>
          <a:bodyPr/>
          <a:lstStyle/>
          <a:p>
            <a:r>
              <a:rPr lang="en-US" dirty="0"/>
              <a:t>Multiple Choice Questions</a:t>
            </a:r>
          </a:p>
        </p:txBody>
      </p:sp>
      <p:sp>
        <p:nvSpPr>
          <p:cNvPr id="14" name="TextBox 13">
            <a:extLst>
              <a:ext uri="{FF2B5EF4-FFF2-40B4-BE49-F238E27FC236}">
                <a16:creationId xmlns:a16="http://schemas.microsoft.com/office/drawing/2014/main" id="{76BB9F24-C6C9-45E8-87FE-6BD8E245384B}"/>
              </a:ext>
            </a:extLst>
          </p:cNvPr>
          <p:cNvSpPr txBox="1"/>
          <p:nvPr/>
        </p:nvSpPr>
        <p:spPr>
          <a:xfrm>
            <a:off x="192024" y="1252728"/>
            <a:ext cx="5588242" cy="400110"/>
          </a:xfrm>
          <a:prstGeom prst="rect">
            <a:avLst/>
          </a:prstGeom>
          <a:noFill/>
        </p:spPr>
        <p:txBody>
          <a:bodyPr wrap="square" rtlCol="0">
            <a:spAutoFit/>
          </a:bodyPr>
          <a:lstStyle/>
          <a:p>
            <a:r>
              <a:rPr lang="en-US" sz="2000" b="1" dirty="0">
                <a:solidFill>
                  <a:srgbClr val="004A90"/>
                </a:solidFill>
              </a:rPr>
              <a:t>Section: Biologics Naming System</a:t>
            </a:r>
            <a:endParaRPr lang="en-US" sz="2000" dirty="0">
              <a:solidFill>
                <a:srgbClr val="004A90"/>
              </a:solidFill>
            </a:endParaRPr>
          </a:p>
        </p:txBody>
      </p:sp>
      <p:sp>
        <p:nvSpPr>
          <p:cNvPr id="11" name="TextBox 10">
            <a:extLst>
              <a:ext uri="{FF2B5EF4-FFF2-40B4-BE49-F238E27FC236}">
                <a16:creationId xmlns:a16="http://schemas.microsoft.com/office/drawing/2014/main" id="{CDFF78B3-DB6B-462E-BD4A-E2AF59BC09A7}"/>
              </a:ext>
            </a:extLst>
          </p:cNvPr>
          <p:cNvSpPr txBox="1"/>
          <p:nvPr/>
        </p:nvSpPr>
        <p:spPr>
          <a:xfrm>
            <a:off x="192024" y="1737360"/>
            <a:ext cx="11688792" cy="2450094"/>
          </a:xfrm>
          <a:prstGeom prst="rect">
            <a:avLst/>
          </a:prstGeom>
          <a:noFill/>
        </p:spPr>
        <p:txBody>
          <a:bodyPr wrap="square">
            <a:spAutoFit/>
          </a:bodyPr>
          <a:lstStyle/>
          <a:p>
            <a:pPr marR="0">
              <a:lnSpc>
                <a:spcPct val="107000"/>
              </a:lnSpc>
              <a:spcBef>
                <a:spcPts val="60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Q9: Which statement is true about the naming convention for biological products?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biological products and all biosimilar products use a nonproprietary name that consists of a core name plus a unique 4-letter suffix that is devoid of meaning.</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naming convention is intended to help patients and medical providers track which biological product is being administered (reference product vs. biosimilar product vs. interchangeable biosimilar product).</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naming convention aids in postmarket surveillance.</a:t>
            </a:r>
          </a:p>
          <a:p>
            <a:pPr marL="342900" marR="0" lvl="0" indent="-342900">
              <a:lnSpc>
                <a:spcPct val="107000"/>
              </a:lnSpc>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 B, and C.</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and C.</a:t>
            </a:r>
          </a:p>
        </p:txBody>
      </p:sp>
    </p:spTree>
    <p:extLst>
      <p:ext uri="{BB962C8B-B14F-4D97-AF65-F5344CB8AC3E}">
        <p14:creationId xmlns:p14="http://schemas.microsoft.com/office/powerpoint/2010/main" val="18259050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BFB2BC-8CDA-4CD1-B7A5-019FEE3CA5C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30358"/>
          </a:xfrm>
          <a:prstGeom prst="rect">
            <a:avLst/>
          </a:prstGeom>
        </p:spPr>
      </p:pic>
      <p:sp>
        <p:nvSpPr>
          <p:cNvPr id="6" name="Title 5">
            <a:extLst>
              <a:ext uri="{FF2B5EF4-FFF2-40B4-BE49-F238E27FC236}">
                <a16:creationId xmlns:a16="http://schemas.microsoft.com/office/drawing/2014/main" id="{C768CE70-B4DB-6540-B31C-F225176783A8}"/>
              </a:ext>
            </a:extLst>
          </p:cNvPr>
          <p:cNvSpPr>
            <a:spLocks noGrp="1"/>
          </p:cNvSpPr>
          <p:nvPr>
            <p:ph type="title"/>
          </p:nvPr>
        </p:nvSpPr>
        <p:spPr/>
        <p:txBody>
          <a:bodyPr/>
          <a:lstStyle/>
          <a:p>
            <a:r>
              <a:rPr lang="en-US" dirty="0"/>
              <a:t>Multiple Choice Questions</a:t>
            </a:r>
          </a:p>
        </p:txBody>
      </p:sp>
      <p:sp>
        <p:nvSpPr>
          <p:cNvPr id="13" name="TextBox 12">
            <a:extLst>
              <a:ext uri="{FF2B5EF4-FFF2-40B4-BE49-F238E27FC236}">
                <a16:creationId xmlns:a16="http://schemas.microsoft.com/office/drawing/2014/main" id="{D63A69E3-FFDA-4430-A807-EFDA1BFB3793}"/>
              </a:ext>
            </a:extLst>
          </p:cNvPr>
          <p:cNvSpPr txBox="1"/>
          <p:nvPr/>
        </p:nvSpPr>
        <p:spPr>
          <a:xfrm>
            <a:off x="192024" y="1252728"/>
            <a:ext cx="5588242" cy="400110"/>
          </a:xfrm>
          <a:prstGeom prst="rect">
            <a:avLst/>
          </a:prstGeom>
          <a:noFill/>
        </p:spPr>
        <p:txBody>
          <a:bodyPr wrap="square" rtlCol="0">
            <a:spAutoFit/>
          </a:bodyPr>
          <a:lstStyle/>
          <a:p>
            <a:r>
              <a:rPr lang="en-US" sz="2000" b="1" dirty="0">
                <a:solidFill>
                  <a:srgbClr val="004A90"/>
                </a:solidFill>
              </a:rPr>
              <a:t>Section: Prescribing and Substitution</a:t>
            </a:r>
            <a:endParaRPr lang="en-US" sz="2000" dirty="0">
              <a:solidFill>
                <a:srgbClr val="004A90"/>
              </a:solidFill>
            </a:endParaRPr>
          </a:p>
        </p:txBody>
      </p:sp>
      <p:sp>
        <p:nvSpPr>
          <p:cNvPr id="11" name="TextBox 10">
            <a:extLst>
              <a:ext uri="{FF2B5EF4-FFF2-40B4-BE49-F238E27FC236}">
                <a16:creationId xmlns:a16="http://schemas.microsoft.com/office/drawing/2014/main" id="{EA250E81-11BD-4C98-9549-72E9D2AE0864}"/>
              </a:ext>
            </a:extLst>
          </p:cNvPr>
          <p:cNvSpPr txBox="1"/>
          <p:nvPr/>
        </p:nvSpPr>
        <p:spPr>
          <a:xfrm>
            <a:off x="192024" y="1737360"/>
            <a:ext cx="11688791" cy="3042821"/>
          </a:xfrm>
          <a:prstGeom prst="rect">
            <a:avLst/>
          </a:prstGeom>
          <a:noFill/>
        </p:spPr>
        <p:txBody>
          <a:bodyPr wrap="square">
            <a:spAutoFit/>
          </a:bodyPr>
          <a:lstStyle/>
          <a:p>
            <a:pPr marR="0">
              <a:lnSpc>
                <a:spcPct val="107000"/>
              </a:lnSpc>
              <a:spcBef>
                <a:spcPts val="60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Q10. Which statement is true about prescribing biosimilar products and interchangeable biosimilar products?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Biosimilar products and interchangeable biosimilar products can be used in patients who have previously been treated with the reference product (i.e., treatment-experienced), as well as in patients who have not previously been treated with the reference product (i.e., treatment-naïve). </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Interchangeable biosimilar products </a:t>
            </a:r>
            <a:r>
              <a:rPr lang="en-US" dirty="0">
                <a:latin typeface="Calibri" panose="020F0502020204030204" pitchFamily="34" charset="0"/>
                <a:ea typeface="Calibri" panose="020F0502020204030204" pitchFamily="34" charset="0"/>
                <a:cs typeface="Times New Roman" panose="02020603050405020304" pitchFamily="18" charset="0"/>
              </a:rPr>
              <a:t>may be substituted without the intervention of the healthcare provider</a:t>
            </a:r>
            <a:r>
              <a:rPr lang="en-US" sz="1800" dirty="0">
                <a:effectLst/>
                <a:latin typeface="Calibri" panose="020F0502020204030204" pitchFamily="34" charset="0"/>
                <a:ea typeface="Calibri" panose="020F0502020204030204" pitchFamily="34" charset="0"/>
                <a:cs typeface="Times New Roman" panose="02020603050405020304" pitchFamily="18" charset="0"/>
              </a:rPr>
              <a:t>, subject to state laws.</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State laws that address substitution of biological products at the pharmacy level vary; therefore, it is important for prescribers and pharmacists to understand the pharmacy practices in their state. </a:t>
            </a:r>
          </a:p>
          <a:p>
            <a:pPr marL="342900" marR="0" lvl="0" indent="-342900">
              <a:lnSpc>
                <a:spcPct val="107000"/>
              </a:lnSpc>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None of the above.</a:t>
            </a:r>
          </a:p>
        </p:txBody>
      </p:sp>
    </p:spTree>
    <p:extLst>
      <p:ext uri="{BB962C8B-B14F-4D97-AF65-F5344CB8AC3E}">
        <p14:creationId xmlns:p14="http://schemas.microsoft.com/office/powerpoint/2010/main" val="105983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a:extLst>
              <a:ext uri="{FF2B5EF4-FFF2-40B4-BE49-F238E27FC236}">
                <a16:creationId xmlns:a16="http://schemas.microsoft.com/office/drawing/2014/main" id="{D3515D38-020B-8343-A3B7-8D78B1A67A6F}"/>
              </a:ext>
            </a:extLst>
          </p:cNvPr>
          <p:cNvSpPr>
            <a:spLocks noGrp="1"/>
          </p:cNvSpPr>
          <p:nvPr>
            <p:ph type="title"/>
          </p:nvPr>
        </p:nvSpPr>
        <p:spPr>
          <a:xfrm>
            <a:off x="170366" y="1"/>
            <a:ext cx="10515600" cy="1130358"/>
          </a:xfrm>
        </p:spPr>
        <p:txBody>
          <a:bodyPr/>
          <a:lstStyle/>
          <a:p>
            <a:r>
              <a:rPr lang="en-US" dirty="0"/>
              <a:t>Multiple Choice Questions</a:t>
            </a:r>
          </a:p>
        </p:txBody>
      </p:sp>
      <p:sp>
        <p:nvSpPr>
          <p:cNvPr id="13" name="TextBox 12">
            <a:extLst>
              <a:ext uri="{FF2B5EF4-FFF2-40B4-BE49-F238E27FC236}">
                <a16:creationId xmlns:a16="http://schemas.microsoft.com/office/drawing/2014/main" id="{D63A69E3-FFDA-4430-A807-EFDA1BFB3793}"/>
              </a:ext>
            </a:extLst>
          </p:cNvPr>
          <p:cNvSpPr txBox="1"/>
          <p:nvPr/>
        </p:nvSpPr>
        <p:spPr>
          <a:xfrm>
            <a:off x="192024" y="1252728"/>
            <a:ext cx="5588242" cy="400110"/>
          </a:xfrm>
          <a:prstGeom prst="rect">
            <a:avLst/>
          </a:prstGeom>
          <a:noFill/>
        </p:spPr>
        <p:txBody>
          <a:bodyPr wrap="square" rtlCol="0">
            <a:spAutoFit/>
          </a:bodyPr>
          <a:lstStyle/>
          <a:p>
            <a:r>
              <a:rPr lang="en-US" sz="2000" b="1" dirty="0">
                <a:solidFill>
                  <a:srgbClr val="004A90"/>
                </a:solidFill>
              </a:rPr>
              <a:t>Section: Adoption of Biosimilars</a:t>
            </a:r>
            <a:endParaRPr lang="en-US" sz="2000" dirty="0">
              <a:solidFill>
                <a:srgbClr val="004A90"/>
              </a:solidFill>
            </a:endParaRPr>
          </a:p>
        </p:txBody>
      </p:sp>
      <p:sp>
        <p:nvSpPr>
          <p:cNvPr id="11" name="TextBox 10">
            <a:extLst>
              <a:ext uri="{FF2B5EF4-FFF2-40B4-BE49-F238E27FC236}">
                <a16:creationId xmlns:a16="http://schemas.microsoft.com/office/drawing/2014/main" id="{EA250E81-11BD-4C98-9549-72E9D2AE0864}"/>
              </a:ext>
            </a:extLst>
          </p:cNvPr>
          <p:cNvSpPr txBox="1"/>
          <p:nvPr/>
        </p:nvSpPr>
        <p:spPr>
          <a:xfrm>
            <a:off x="192024" y="1737360"/>
            <a:ext cx="11688791" cy="3042821"/>
          </a:xfrm>
          <a:prstGeom prst="rect">
            <a:avLst/>
          </a:prstGeom>
          <a:noFill/>
        </p:spPr>
        <p:txBody>
          <a:bodyPr wrap="square">
            <a:spAutoFit/>
          </a:bodyPr>
          <a:lstStyle/>
          <a:p>
            <a:pPr marR="0">
              <a:lnSpc>
                <a:spcPct val="107000"/>
              </a:lnSpc>
              <a:spcBef>
                <a:spcPts val="600"/>
              </a:spcBef>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Q11. Adoption of biosimilar products in the US health care market may be affected by which of the following factors, among others: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Cost to manufacture individual biosimilar products is different for different products.</a:t>
            </a:r>
          </a:p>
          <a:p>
            <a:pPr marL="342900" marR="0" lvl="0" indent="-342900">
              <a:lnSpc>
                <a:spcPct val="107000"/>
              </a:lnSpc>
              <a:spcBef>
                <a:spcPts val="0"/>
              </a:spcBef>
              <a:spcAft>
                <a:spcPts val="0"/>
              </a:spcAft>
              <a:buFont typeface="+mj-lt"/>
              <a:buAutoNum type="alphaUcPeriod"/>
              <a:tabLst>
                <a:tab pos="3886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Biosimilar coverage is dependent on individual payors and type of insurance. Different payors (e.g., insurance companies, Medicare</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Medicaid) may </a:t>
            </a:r>
            <a:r>
              <a:rPr lang="en-US" dirty="0">
                <a:latin typeface="Calibri" panose="020F0502020204030204" pitchFamily="34" charset="0"/>
                <a:ea typeface="Calibri" panose="020F0502020204030204" pitchFamily="34" charset="0"/>
                <a:cs typeface="Times New Roman" panose="02020603050405020304" pitchFamily="18" charset="0"/>
              </a:rPr>
              <a:t>or may not </a:t>
            </a:r>
            <a:r>
              <a:rPr lang="en-US" sz="1800" dirty="0">
                <a:effectLst/>
                <a:latin typeface="Calibri" panose="020F0502020204030204" pitchFamily="34" charset="0"/>
                <a:ea typeface="Calibri" panose="020F0502020204030204" pitchFamily="34" charset="0"/>
                <a:cs typeface="Times New Roman" panose="02020603050405020304" pitchFamily="18" charset="0"/>
              </a:rPr>
              <a:t>have biosimilar products on their formularies. Therefore, not all biosimilar products may</a:t>
            </a:r>
            <a:r>
              <a:rPr lang="en-US"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be</a:t>
            </a:r>
            <a:r>
              <a:rPr lang="en-US"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covered by payors or insurance types.</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though a biosimilar product may be approved for use in the United States by FDA, it may not be marketed because of existing patents on the reference product, among other reasons.</a:t>
            </a:r>
          </a:p>
          <a:p>
            <a:pPr marL="342900" marR="0" lvl="0" indent="-342900">
              <a:lnSpc>
                <a:spcPct val="107000"/>
              </a:lnSpc>
              <a:spcBef>
                <a:spcPts val="0"/>
              </a:spcBef>
              <a:spcAft>
                <a:spcPts val="0"/>
              </a:spcAft>
              <a:buFont typeface="+mj-lt"/>
              <a:buAutoNum type="alphaUcPeriod"/>
            </a:pPr>
            <a:r>
              <a:rPr lang="en-US" sz="1800" dirty="0">
                <a:solidFill>
                  <a:srgbClr val="004A90"/>
                </a:solidFill>
                <a:effectLst/>
                <a:latin typeface="Calibri" panose="020F0502020204030204" pitchFamily="34" charset="0"/>
                <a:ea typeface="Calibri" panose="020F0502020204030204" pitchFamily="34" charset="0"/>
                <a:cs typeface="Times New Roman" panose="02020603050405020304" pitchFamily="18" charset="0"/>
              </a:rPr>
              <a:t>All of the above.</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None of the above.</a:t>
            </a:r>
          </a:p>
        </p:txBody>
      </p:sp>
    </p:spTree>
    <p:extLst>
      <p:ext uri="{BB962C8B-B14F-4D97-AF65-F5344CB8AC3E}">
        <p14:creationId xmlns:p14="http://schemas.microsoft.com/office/powerpoint/2010/main" val="2426933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5EB38-AEE6-4B5C-9709-4116F9A45F48}"/>
              </a:ext>
            </a:extLst>
          </p:cNvPr>
          <p:cNvSpPr>
            <a:spLocks noGrp="1"/>
          </p:cNvSpPr>
          <p:nvPr>
            <p:ph type="title"/>
          </p:nvPr>
        </p:nvSpPr>
        <p:spPr/>
        <p:txBody>
          <a:bodyPr/>
          <a:lstStyle/>
          <a:p>
            <a:r>
              <a:rPr lang="en-US" dirty="0">
                <a:solidFill>
                  <a:schemeClr val="bg1"/>
                </a:solidFill>
                <a:latin typeface="+mn-lt"/>
              </a:rPr>
              <a:t>What Is a Biosimilar?</a:t>
            </a:r>
          </a:p>
        </p:txBody>
      </p:sp>
      <p:sp>
        <p:nvSpPr>
          <p:cNvPr id="9" name="Content Placeholder 8">
            <a:extLst>
              <a:ext uri="{FF2B5EF4-FFF2-40B4-BE49-F238E27FC236}">
                <a16:creationId xmlns:a16="http://schemas.microsoft.com/office/drawing/2014/main" id="{FE35B48D-A94D-4957-AD0B-26900BB7FD42}"/>
              </a:ext>
            </a:extLst>
          </p:cNvPr>
          <p:cNvSpPr>
            <a:spLocks noGrp="1"/>
          </p:cNvSpPr>
          <p:nvPr>
            <p:ph idx="1"/>
          </p:nvPr>
        </p:nvSpPr>
        <p:spPr>
          <a:xfrm>
            <a:off x="170366" y="1252095"/>
            <a:ext cx="11212284" cy="1623897"/>
          </a:xfrm>
        </p:spPr>
        <p:txBody>
          <a:bodyPr>
            <a:noAutofit/>
          </a:bodyPr>
          <a:lstStyle/>
          <a:p>
            <a:pPr marL="0" indent="0">
              <a:lnSpc>
                <a:spcPct val="100000"/>
              </a:lnSpc>
              <a:spcBef>
                <a:spcPts val="600"/>
              </a:spcBef>
              <a:buNone/>
            </a:pPr>
            <a:r>
              <a:rPr lang="en-US" sz="1800" b="1" dirty="0">
                <a:solidFill>
                  <a:srgbClr val="004A90"/>
                </a:solidFill>
              </a:rPr>
              <a:t>Compared to a reference product:</a:t>
            </a:r>
          </a:p>
          <a:p>
            <a:pPr marL="182880" indent="-182880">
              <a:lnSpc>
                <a:spcPct val="100000"/>
              </a:lnSpc>
              <a:spcBef>
                <a:spcPts val="600"/>
              </a:spcBef>
            </a:pPr>
            <a:r>
              <a:rPr lang="en-US" sz="1400" dirty="0"/>
              <a:t>A biosimilar has no clinically meaningful differences in terms of the safety, purity, and potency (i.e., safety and effectiveness). </a:t>
            </a:r>
          </a:p>
          <a:p>
            <a:pPr marL="182880" indent="-182880">
              <a:lnSpc>
                <a:spcPct val="100000"/>
              </a:lnSpc>
              <a:spcBef>
                <a:spcPts val="600"/>
              </a:spcBef>
            </a:pPr>
            <a:r>
              <a:rPr lang="en-US" sz="1400" dirty="0"/>
              <a:t>Biosimilars are made from the same types of sources, are administered the same way, and have the same strength, dosage, potential treatment effects, and potential side effects as the reference product. </a:t>
            </a:r>
          </a:p>
          <a:p>
            <a:pPr marL="182880" indent="-182880">
              <a:lnSpc>
                <a:spcPct val="100000"/>
              </a:lnSpc>
              <a:spcBef>
                <a:spcPts val="600"/>
              </a:spcBef>
            </a:pPr>
            <a:r>
              <a:rPr lang="en-US" sz="1400" dirty="0"/>
              <a:t>All FDA-approved biosimilars undergo a rigorous evaluation to ensure they are as safe and effective as their reference products.</a:t>
            </a:r>
            <a:endParaRPr lang="en-US" sz="1400" dirty="0">
              <a:highlight>
                <a:srgbClr val="FFFF00"/>
              </a:highlight>
            </a:endParaRPr>
          </a:p>
        </p:txBody>
      </p:sp>
      <p:pic>
        <p:nvPicPr>
          <p:cNvPr id="3" name="Picture 2" descr="Reference Product: Original FDA-approved biological product. Proscribed by a provider. Biosimilar Product: Highly similar and with no clinically meaningful difference when compared to the reference product. Proscribed by a provider. Interchangeable Product: Highly similar and with no clinically meaningful differences when compared to the reference product. The application includes additional data and information about the impact f switching or alternating between the product and reference product. Prescribed by a provider or may be substituted at the pharmacy without the intervention of the prescribing provider.&#10;">
            <a:extLst>
              <a:ext uri="{FF2B5EF4-FFF2-40B4-BE49-F238E27FC236}">
                <a16:creationId xmlns:a16="http://schemas.microsoft.com/office/drawing/2014/main" id="{4375A11E-2546-4B1D-8668-3EE95C0E5EB0}"/>
              </a:ext>
            </a:extLst>
          </p:cNvPr>
          <p:cNvPicPr>
            <a:picLocks noChangeAspect="1"/>
          </p:cNvPicPr>
          <p:nvPr/>
        </p:nvPicPr>
        <p:blipFill>
          <a:blip r:embed="rId3"/>
          <a:stretch>
            <a:fillRect/>
          </a:stretch>
        </p:blipFill>
        <p:spPr>
          <a:xfrm>
            <a:off x="950874" y="2829692"/>
            <a:ext cx="9476658" cy="3634655"/>
          </a:xfrm>
          <a:prstGeom prst="rect">
            <a:avLst/>
          </a:prstGeom>
        </p:spPr>
      </p:pic>
    </p:spTree>
    <p:extLst>
      <p:ext uri="{BB962C8B-B14F-4D97-AF65-F5344CB8AC3E}">
        <p14:creationId xmlns:p14="http://schemas.microsoft.com/office/powerpoint/2010/main" val="2295457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5EB38-AEE6-4B5C-9709-4116F9A45F48}"/>
              </a:ext>
            </a:extLst>
          </p:cNvPr>
          <p:cNvSpPr>
            <a:spLocks noGrp="1"/>
          </p:cNvSpPr>
          <p:nvPr>
            <p:ph type="title"/>
          </p:nvPr>
        </p:nvSpPr>
        <p:spPr>
          <a:xfrm>
            <a:off x="159480" y="1"/>
            <a:ext cx="10515600" cy="1130358"/>
          </a:xfrm>
        </p:spPr>
        <p:txBody>
          <a:bodyPr>
            <a:normAutofit/>
          </a:bodyPr>
          <a:lstStyle/>
          <a:p>
            <a:r>
              <a:rPr lang="en-US" sz="3000" dirty="0">
                <a:solidFill>
                  <a:schemeClr val="bg1"/>
                </a:solidFill>
                <a:latin typeface="+mn-lt"/>
              </a:rPr>
              <a:t>What Is an Interchangeable </a:t>
            </a:r>
            <a:br>
              <a:rPr lang="en-US" sz="3000" dirty="0">
                <a:solidFill>
                  <a:schemeClr val="bg1"/>
                </a:solidFill>
                <a:latin typeface="+mn-lt"/>
              </a:rPr>
            </a:br>
            <a:r>
              <a:rPr lang="en-US" sz="3000" dirty="0">
                <a:solidFill>
                  <a:schemeClr val="bg1"/>
                </a:solidFill>
                <a:latin typeface="+mn-lt"/>
              </a:rPr>
              <a:t>Biosimilar Product?</a:t>
            </a:r>
          </a:p>
        </p:txBody>
      </p:sp>
      <p:sp>
        <p:nvSpPr>
          <p:cNvPr id="100" name="Content Placeholder 8">
            <a:extLst>
              <a:ext uri="{FF2B5EF4-FFF2-40B4-BE49-F238E27FC236}">
                <a16:creationId xmlns:a16="http://schemas.microsoft.com/office/drawing/2014/main" id="{56ACAE1E-44B7-49C0-8E7A-2556F85CCDB7}"/>
              </a:ext>
            </a:extLst>
          </p:cNvPr>
          <p:cNvSpPr>
            <a:spLocks noGrp="1"/>
          </p:cNvSpPr>
          <p:nvPr>
            <p:ph idx="1"/>
          </p:nvPr>
        </p:nvSpPr>
        <p:spPr>
          <a:xfrm>
            <a:off x="159480" y="1330972"/>
            <a:ext cx="7689120" cy="4351338"/>
          </a:xfrm>
        </p:spPr>
        <p:txBody>
          <a:bodyPr>
            <a:noAutofit/>
          </a:bodyPr>
          <a:lstStyle/>
          <a:p>
            <a:pPr marL="0" indent="0">
              <a:lnSpc>
                <a:spcPct val="100000"/>
              </a:lnSpc>
              <a:spcBef>
                <a:spcPts val="600"/>
              </a:spcBef>
              <a:buNone/>
            </a:pPr>
            <a:r>
              <a:rPr lang="en-US" sz="1800" b="1" dirty="0">
                <a:solidFill>
                  <a:srgbClr val="004A90"/>
                </a:solidFill>
              </a:rPr>
              <a:t>An interchangeable product is a biosimilar that may be substituted for a reference product without the intervention of the prescribing healthcare provider, depending on state pharmacy laws.</a:t>
            </a:r>
          </a:p>
          <a:p>
            <a:pPr marL="285750" indent="-285750" algn="just">
              <a:lnSpc>
                <a:spcPct val="100000"/>
              </a:lnSpc>
              <a:spcBef>
                <a:spcPts val="600"/>
              </a:spcBef>
            </a:pPr>
            <a:r>
              <a:rPr lang="en-US" sz="1800" dirty="0"/>
              <a:t>FDA-approved interchangeable biosimilars can be expected to produce the same clinical result as the reference product in any given patient, and the risk in terms of safety or diminished efficacy of alternating or switching between the interchangeable biosimilar and the reference product is not greater than the risk of using the reference product without such alternation or switch.</a:t>
            </a:r>
          </a:p>
          <a:p>
            <a:pPr marL="285750" indent="-285750" algn="just">
              <a:lnSpc>
                <a:spcPct val="100000"/>
              </a:lnSpc>
              <a:spcBef>
                <a:spcPts val="600"/>
              </a:spcBef>
            </a:pPr>
            <a:r>
              <a:rPr lang="en-US" sz="1800" dirty="0"/>
              <a:t>Manufacturers generally conduct switching studies in which patients alternate between the reference product and the interchangeable biosimilar and compare them to patients who are just being treated with the reference product and results must show no decrease in effectiveness or increase in risk when switching.</a:t>
            </a:r>
          </a:p>
          <a:p>
            <a:pPr marL="285750" indent="-285750" algn="just">
              <a:lnSpc>
                <a:spcPct val="100000"/>
              </a:lnSpc>
              <a:spcBef>
                <a:spcPts val="600"/>
              </a:spcBef>
            </a:pPr>
            <a:r>
              <a:rPr lang="en-US" sz="1800" dirty="0"/>
              <a:t>While this additional information helps FDA to determine </a:t>
            </a:r>
            <a:r>
              <a:rPr lang="en-US" sz="1800" dirty="0">
                <a:latin typeface="Calibri" panose="020F0502020204030204" pitchFamily="34" charset="0"/>
                <a:ea typeface="Calibri" panose="020F0502020204030204" pitchFamily="34" charset="0"/>
                <a:cs typeface="Times New Roman" panose="02020603050405020304" pitchFamily="18" charset="0"/>
              </a:rPr>
              <a:t>if a biosimilar is interchangeable with its reference product</a:t>
            </a:r>
            <a:r>
              <a:rPr lang="en-US" sz="1800" dirty="0"/>
              <a:t>, this does not mean that an interchangeable biosimilar is safer or more effective than other biosimilars.</a:t>
            </a:r>
            <a:endParaRPr lang="en-US" sz="1600" dirty="0"/>
          </a:p>
        </p:txBody>
      </p:sp>
      <p:pic>
        <p:nvPicPr>
          <p:cNvPr id="6" name="Picture 5" descr="Interchangeable Product and Reference Product. Using the Reference Product without switching over time Switching between the proposed Interchangeable Product and Reference Product ">
            <a:extLst>
              <a:ext uri="{FF2B5EF4-FFF2-40B4-BE49-F238E27FC236}">
                <a16:creationId xmlns:a16="http://schemas.microsoft.com/office/drawing/2014/main" id="{20BBB85F-58C7-4589-A8ED-773BD3AF346C}"/>
              </a:ext>
            </a:extLst>
          </p:cNvPr>
          <p:cNvPicPr>
            <a:picLocks noChangeAspect="1"/>
          </p:cNvPicPr>
          <p:nvPr/>
        </p:nvPicPr>
        <p:blipFill>
          <a:blip r:embed="rId3"/>
          <a:stretch>
            <a:fillRect/>
          </a:stretch>
        </p:blipFill>
        <p:spPr>
          <a:xfrm>
            <a:off x="7826930" y="1330972"/>
            <a:ext cx="3889904" cy="4907517"/>
          </a:xfrm>
          <a:prstGeom prst="rect">
            <a:avLst/>
          </a:prstGeom>
        </p:spPr>
      </p:pic>
    </p:spTree>
    <p:extLst>
      <p:ext uri="{BB962C8B-B14F-4D97-AF65-F5344CB8AC3E}">
        <p14:creationId xmlns:p14="http://schemas.microsoft.com/office/powerpoint/2010/main" val="1760414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D22F-8F00-4FBA-A072-DCA8D1BB07E9}"/>
              </a:ext>
            </a:extLst>
          </p:cNvPr>
          <p:cNvSpPr>
            <a:spLocks noGrp="1"/>
          </p:cNvSpPr>
          <p:nvPr>
            <p:ph type="title" idx="4294967295"/>
          </p:nvPr>
        </p:nvSpPr>
        <p:spPr>
          <a:xfrm>
            <a:off x="1221259" y="2502346"/>
            <a:ext cx="10515600" cy="1853307"/>
          </a:xfrm>
        </p:spPr>
        <p:txBody>
          <a:bodyPr>
            <a:noAutofit/>
          </a:bodyPr>
          <a:lstStyle/>
          <a:p>
            <a:pPr algn="ctr"/>
            <a:r>
              <a:rPr lang="en-US" sz="6400" dirty="0">
                <a:solidFill>
                  <a:srgbClr val="007DBC"/>
                </a:solidFill>
                <a:latin typeface="+mn-lt"/>
              </a:rPr>
              <a:t>Approved Biosimilars and the US Health Care Market</a:t>
            </a:r>
          </a:p>
        </p:txBody>
      </p:sp>
    </p:spTree>
    <p:extLst>
      <p:ext uri="{BB962C8B-B14F-4D97-AF65-F5344CB8AC3E}">
        <p14:creationId xmlns:p14="http://schemas.microsoft.com/office/powerpoint/2010/main" val="86228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7A391-E5DD-4189-98AD-8F2041749140}"/>
              </a:ext>
            </a:extLst>
          </p:cNvPr>
          <p:cNvSpPr>
            <a:spLocks noGrp="1"/>
          </p:cNvSpPr>
          <p:nvPr>
            <p:ph type="title"/>
          </p:nvPr>
        </p:nvSpPr>
        <p:spPr/>
        <p:txBody>
          <a:bodyPr>
            <a:normAutofit/>
          </a:bodyPr>
          <a:lstStyle/>
          <a:p>
            <a:r>
              <a:rPr lang="en-US" dirty="0">
                <a:solidFill>
                  <a:schemeClr val="bg1"/>
                </a:solidFill>
              </a:rPr>
              <a:t>The Promise of Biosimilars</a:t>
            </a:r>
          </a:p>
        </p:txBody>
      </p:sp>
      <p:sp>
        <p:nvSpPr>
          <p:cNvPr id="9" name="Content Placeholder 8">
            <a:extLst>
              <a:ext uri="{FF2B5EF4-FFF2-40B4-BE49-F238E27FC236}">
                <a16:creationId xmlns:a16="http://schemas.microsoft.com/office/drawing/2014/main" id="{829B9260-9B28-4D35-80D2-195B3E403537}"/>
              </a:ext>
            </a:extLst>
          </p:cNvPr>
          <p:cNvSpPr txBox="1">
            <a:spLocks/>
          </p:cNvSpPr>
          <p:nvPr/>
        </p:nvSpPr>
        <p:spPr>
          <a:xfrm>
            <a:off x="5527221" y="2269671"/>
            <a:ext cx="6270172" cy="26680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None/>
            </a:pPr>
            <a:r>
              <a:rPr lang="en-US" sz="1900" b="1" dirty="0">
                <a:solidFill>
                  <a:srgbClr val="004A90"/>
                </a:solidFill>
              </a:rPr>
              <a:t>Biosimilars and interchangeable biosimilars may offer significant benefits:</a:t>
            </a:r>
          </a:p>
          <a:p>
            <a:pPr marL="182880" indent="-182880">
              <a:lnSpc>
                <a:spcPct val="100000"/>
              </a:lnSpc>
              <a:spcBef>
                <a:spcPts val="600"/>
              </a:spcBef>
            </a:pPr>
            <a:r>
              <a:rPr lang="en-US" sz="1700" dirty="0"/>
              <a:t>Enable cost savings to the patient, payor, and the health system through greater access to life-saving medicines.</a:t>
            </a:r>
          </a:p>
          <a:p>
            <a:pPr marL="182880" indent="-182880">
              <a:lnSpc>
                <a:spcPct val="100000"/>
              </a:lnSpc>
              <a:spcBef>
                <a:spcPts val="600"/>
              </a:spcBef>
            </a:pPr>
            <a:r>
              <a:rPr lang="en-US" sz="1700" dirty="0"/>
              <a:t>Provide more treatment options for patients and access to innovative therapies.</a:t>
            </a:r>
          </a:p>
          <a:p>
            <a:pPr marL="182880" indent="-182880">
              <a:lnSpc>
                <a:spcPct val="100000"/>
              </a:lnSpc>
              <a:spcBef>
                <a:spcPts val="600"/>
              </a:spcBef>
            </a:pPr>
            <a:r>
              <a:rPr lang="en-US" sz="1700" dirty="0"/>
              <a:t>Support competition, which may drive innovation and technological advancement among originator biologics.</a:t>
            </a:r>
          </a:p>
          <a:p>
            <a:pPr marL="0" indent="0">
              <a:lnSpc>
                <a:spcPct val="100000"/>
              </a:lnSpc>
              <a:spcBef>
                <a:spcPts val="600"/>
              </a:spcBef>
              <a:buNone/>
            </a:pPr>
            <a:endParaRPr lang="en-US" sz="2000" dirty="0"/>
          </a:p>
        </p:txBody>
      </p:sp>
      <p:pic>
        <p:nvPicPr>
          <p:cNvPr id="6" name="Picture 5" descr="Pie chart with three equal wedges: Access, Options, and Innovation.">
            <a:extLst>
              <a:ext uri="{FF2B5EF4-FFF2-40B4-BE49-F238E27FC236}">
                <a16:creationId xmlns:a16="http://schemas.microsoft.com/office/drawing/2014/main" id="{23279AC1-E964-4ECB-9970-949BFE20EC35}"/>
              </a:ext>
            </a:extLst>
          </p:cNvPr>
          <p:cNvPicPr>
            <a:picLocks noChangeAspect="1"/>
          </p:cNvPicPr>
          <p:nvPr/>
        </p:nvPicPr>
        <p:blipFill>
          <a:blip r:embed="rId3"/>
          <a:stretch>
            <a:fillRect/>
          </a:stretch>
        </p:blipFill>
        <p:spPr>
          <a:xfrm>
            <a:off x="394607" y="1500788"/>
            <a:ext cx="4932091" cy="4237087"/>
          </a:xfrm>
          <a:prstGeom prst="rect">
            <a:avLst/>
          </a:prstGeom>
        </p:spPr>
      </p:pic>
    </p:spTree>
    <p:extLst>
      <p:ext uri="{BB962C8B-B14F-4D97-AF65-F5344CB8AC3E}">
        <p14:creationId xmlns:p14="http://schemas.microsoft.com/office/powerpoint/2010/main" val="3701819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2356CD-28C8-0344-8706-5F171BE07002}"/>
              </a:ext>
            </a:extLst>
          </p:cNvPr>
          <p:cNvSpPr>
            <a:spLocks noGrp="1"/>
          </p:cNvSpPr>
          <p:nvPr>
            <p:ph type="title"/>
          </p:nvPr>
        </p:nvSpPr>
        <p:spPr>
          <a:xfrm>
            <a:off x="170366" y="1"/>
            <a:ext cx="6676748" cy="1130358"/>
          </a:xfrm>
        </p:spPr>
        <p:txBody>
          <a:bodyPr>
            <a:normAutofit/>
          </a:bodyPr>
          <a:lstStyle/>
          <a:p>
            <a:r>
              <a:rPr lang="en-US" sz="3000" dirty="0"/>
              <a:t>Biosimilar and Interchangeable </a:t>
            </a:r>
            <a:br>
              <a:rPr lang="en-US" sz="3000" dirty="0"/>
            </a:br>
            <a:r>
              <a:rPr lang="en-US" sz="3000" dirty="0"/>
              <a:t>Biosimilar Product Availability</a:t>
            </a:r>
          </a:p>
        </p:txBody>
      </p:sp>
      <p:sp>
        <p:nvSpPr>
          <p:cNvPr id="15" name="Content Placeholder 2">
            <a:extLst>
              <a:ext uri="{FF2B5EF4-FFF2-40B4-BE49-F238E27FC236}">
                <a16:creationId xmlns:a16="http://schemas.microsoft.com/office/drawing/2014/main" id="{8B9B21D9-8C88-49F0-A942-688EB53AF023}"/>
              </a:ext>
            </a:extLst>
          </p:cNvPr>
          <p:cNvSpPr>
            <a:spLocks noGrp="1"/>
          </p:cNvSpPr>
          <p:nvPr>
            <p:ph idx="1"/>
          </p:nvPr>
        </p:nvSpPr>
        <p:spPr>
          <a:xfrm>
            <a:off x="170366" y="1281801"/>
            <a:ext cx="4818017" cy="4351338"/>
          </a:xfrm>
        </p:spPr>
        <p:txBody>
          <a:bodyPr>
            <a:noAutofit/>
          </a:bodyPr>
          <a:lstStyle/>
          <a:p>
            <a:pPr marL="0" indent="0">
              <a:lnSpc>
                <a:spcPct val="100000"/>
              </a:lnSpc>
              <a:spcBef>
                <a:spcPts val="600"/>
              </a:spcBef>
              <a:buNone/>
            </a:pPr>
            <a:r>
              <a:rPr lang="en-US" sz="1800" b="1" dirty="0">
                <a:solidFill>
                  <a:srgbClr val="004A90"/>
                </a:solidFill>
              </a:rPr>
              <a:t>Biosimilars are a relatively new category of medicines in the United States and major opportunity for savings in health care with estimates ranging from $44B and up per year. The impact of approved biosimilars on the health care market has not yet been fully realized.</a:t>
            </a:r>
          </a:p>
          <a:p>
            <a:pPr>
              <a:spcBef>
                <a:spcPts val="600"/>
              </a:spcBef>
            </a:pPr>
            <a:r>
              <a:rPr lang="en-US" sz="1800" dirty="0"/>
              <a:t>Not all FDA-approved biosimilars will be available in the health care market due to multiple factors, such as:</a:t>
            </a:r>
          </a:p>
          <a:p>
            <a:pPr marL="287338" indent="-250825">
              <a:lnSpc>
                <a:spcPct val="100000"/>
              </a:lnSpc>
              <a:spcBef>
                <a:spcPts val="600"/>
              </a:spcBef>
            </a:pPr>
            <a:r>
              <a:rPr lang="en-US" sz="1800" dirty="0"/>
              <a:t>Ongoing patent litigation and exclusivity. protections that delay market entry.</a:t>
            </a:r>
          </a:p>
          <a:p>
            <a:pPr marL="287338" indent="-250825">
              <a:lnSpc>
                <a:spcPct val="100000"/>
              </a:lnSpc>
              <a:spcBef>
                <a:spcPts val="600"/>
              </a:spcBef>
            </a:pPr>
            <a:r>
              <a:rPr lang="en-US" sz="1800" dirty="0"/>
              <a:t>Payors drive institutional adoption of biosimilars (formulary).</a:t>
            </a:r>
          </a:p>
          <a:p>
            <a:pPr marL="287338" indent="-250825">
              <a:lnSpc>
                <a:spcPct val="100000"/>
              </a:lnSpc>
              <a:spcBef>
                <a:spcPts val="600"/>
              </a:spcBef>
            </a:pPr>
            <a:r>
              <a:rPr lang="en-US" sz="1800" dirty="0"/>
              <a:t>Individual company decisions about what and when to market a product.</a:t>
            </a:r>
          </a:p>
          <a:p>
            <a:pPr marL="0" indent="0">
              <a:lnSpc>
                <a:spcPct val="100000"/>
              </a:lnSpc>
              <a:spcBef>
                <a:spcPts val="600"/>
              </a:spcBef>
              <a:buNone/>
            </a:pPr>
            <a:endParaRPr lang="en-US" sz="1800" dirty="0"/>
          </a:p>
        </p:txBody>
      </p:sp>
      <p:pic>
        <p:nvPicPr>
          <p:cNvPr id="6" name="Picture 5" descr="Table of FDA-approved biosimilars and interchangeable biosimilars.">
            <a:extLst>
              <a:ext uri="{FF2B5EF4-FFF2-40B4-BE49-F238E27FC236}">
                <a16:creationId xmlns:a16="http://schemas.microsoft.com/office/drawing/2014/main" id="{6506D660-C351-4B5C-89A3-F3688086ADBA}"/>
              </a:ext>
            </a:extLst>
          </p:cNvPr>
          <p:cNvPicPr>
            <a:picLocks noChangeAspect="1"/>
          </p:cNvPicPr>
          <p:nvPr/>
        </p:nvPicPr>
        <p:blipFill>
          <a:blip r:embed="rId3"/>
          <a:stretch>
            <a:fillRect/>
          </a:stretch>
        </p:blipFill>
        <p:spPr>
          <a:xfrm>
            <a:off x="5652835" y="1130359"/>
            <a:ext cx="6175783" cy="5474682"/>
          </a:xfrm>
          <a:prstGeom prst="rect">
            <a:avLst/>
          </a:prstGeom>
        </p:spPr>
      </p:pic>
    </p:spTree>
    <p:extLst>
      <p:ext uri="{BB962C8B-B14F-4D97-AF65-F5344CB8AC3E}">
        <p14:creationId xmlns:p14="http://schemas.microsoft.com/office/powerpoint/2010/main" val="25186570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c593544c-8bc9-488a-9957-4d59a7b3d015">ADMEMWMQVXRD-703979794-1029</_dlc_DocId>
    <_dlc_DocIdUrl xmlns="c593544c-8bc9-488a-9957-4d59a7b3d015">
      <Url>http://sharepoint.fda.gov/orgs/CDER-OND/tbbs/BEP/_layouts/DocIdRedir.aspx?ID=ADMEMWMQVXRD-703979794-1029</Url>
      <Description>ADMEMWMQVXRD-703979794-1029</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EE5A9B9D60B514D9C43CE989B877BFE" ma:contentTypeVersion="0" ma:contentTypeDescription="Create a new document." ma:contentTypeScope="" ma:versionID="b1ee1f50d4dd7e9bd78b0af61739eb6a">
  <xsd:schema xmlns:xsd="http://www.w3.org/2001/XMLSchema" xmlns:xs="http://www.w3.org/2001/XMLSchema" xmlns:p="http://schemas.microsoft.com/office/2006/metadata/properties" xmlns:ns2="c593544c-8bc9-488a-9957-4d59a7b3d015" targetNamespace="http://schemas.microsoft.com/office/2006/metadata/properties" ma:root="true" ma:fieldsID="e9a1c9b5cb3b9168c039caee2a83dd99" ns2:_="">
    <xsd:import namespace="c593544c-8bc9-488a-9957-4d59a7b3d015"/>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93544c-8bc9-488a-9957-4d59a7b3d01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77D568D-FAD3-4B9C-843B-051FA2DBD573}">
  <ds:schemaRefs>
    <ds:schemaRef ds:uri="http://schemas.microsoft.com/sharepoint/v3/contenttype/forms"/>
  </ds:schemaRefs>
</ds:datastoreItem>
</file>

<file path=customXml/itemProps2.xml><?xml version="1.0" encoding="utf-8"?>
<ds:datastoreItem xmlns:ds="http://schemas.openxmlformats.org/officeDocument/2006/customXml" ds:itemID="{839FDE63-62B4-47C6-8AF8-DC36D2A5C38C}">
  <ds:schemaRefs>
    <ds:schemaRef ds:uri="http://schemas.microsoft.com/office/2006/metadata/properties"/>
    <ds:schemaRef ds:uri="http://schemas.microsoft.com/office/infopath/2007/PartnerControls"/>
    <ds:schemaRef ds:uri="c593544c-8bc9-488a-9957-4d59a7b3d015"/>
  </ds:schemaRefs>
</ds:datastoreItem>
</file>

<file path=customXml/itemProps3.xml><?xml version="1.0" encoding="utf-8"?>
<ds:datastoreItem xmlns:ds="http://schemas.openxmlformats.org/officeDocument/2006/customXml" ds:itemID="{9E84EF01-6C55-46C0-968C-9100644673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93544c-8bc9-488a-9957-4d59a7b3d0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CD2F92F-7B57-491B-9E79-B1C2683DCE79}">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3731</TotalTime>
  <Words>4049</Words>
  <Application>Microsoft Office PowerPoint</Application>
  <PresentationFormat>Widescreen</PresentationFormat>
  <Paragraphs>325</Paragraphs>
  <Slides>43</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Calibri Light</vt:lpstr>
      <vt:lpstr>System Font Regular</vt:lpstr>
      <vt:lpstr>Times New Roman</vt:lpstr>
      <vt:lpstr>Office Theme</vt:lpstr>
      <vt:lpstr>Biosimilar and Interchangeable Products</vt:lpstr>
      <vt:lpstr>Contents</vt:lpstr>
      <vt:lpstr>What Is a Biological Product?</vt:lpstr>
      <vt:lpstr>What Is a Biological Product?</vt:lpstr>
      <vt:lpstr>What Is a Biosimilar?</vt:lpstr>
      <vt:lpstr>What Is an Interchangeable  Biosimilar Product?</vt:lpstr>
      <vt:lpstr>Approved Biosimilars and the US Health Care Market</vt:lpstr>
      <vt:lpstr>The Promise of Biosimilars</vt:lpstr>
      <vt:lpstr>Biosimilar and Interchangeable  Biosimilar Product Availability</vt:lpstr>
      <vt:lpstr>Inherent Variation in Biologics</vt:lpstr>
      <vt:lpstr>Biological Products Contain Inherent Variation</vt:lpstr>
      <vt:lpstr>Biological Product Lot-to-Lot Variability</vt:lpstr>
      <vt:lpstr>Role of Clinical Studies</vt:lpstr>
      <vt:lpstr>Difference Between Generics and Biosimilars</vt:lpstr>
      <vt:lpstr>Biosimilars Are Not Generics</vt:lpstr>
      <vt:lpstr>Comparing and Contrasting Generics and Biosimilars</vt:lpstr>
      <vt:lpstr>Biological Product Approval Pathways</vt:lpstr>
      <vt:lpstr>Biological Product Development</vt:lpstr>
      <vt:lpstr>Analytical Studies Form the Foundation  of the Biosimilar Application Pathway</vt:lpstr>
      <vt:lpstr>Practical Considerations for Using Biosimilars and Interchangeable Biosimilars</vt:lpstr>
      <vt:lpstr>Biologics Naming Conventions</vt:lpstr>
      <vt:lpstr>Prescribing Biosimilar and  Interchangeable Biosimilars</vt:lpstr>
      <vt:lpstr>The Purple Book</vt:lpstr>
      <vt:lpstr>Adoption of Biosimilars</vt:lpstr>
      <vt:lpstr>Adoption of Biosimilar and  Interchangeable Biosimilar</vt:lpstr>
      <vt:lpstr>Adoption of Biosimilars</vt:lpstr>
      <vt:lpstr>Formulary Coverage and  Reimbursement for Biosimilars</vt:lpstr>
      <vt:lpstr>Resources</vt:lpstr>
      <vt:lpstr>Variability in Biologic Products</vt:lpstr>
      <vt:lpstr>Key Takeaways</vt:lpstr>
      <vt:lpstr>Key Takeaways</vt:lpstr>
      <vt:lpstr>Knowledge  Assessment</vt:lpstr>
      <vt:lpstr>Multiple Choice Questions</vt:lpstr>
      <vt:lpstr>Multiple Choice Questions</vt:lpstr>
      <vt:lpstr>Multiple Choice Questions</vt:lpstr>
      <vt:lpstr>Multiple Choice Questions</vt:lpstr>
      <vt:lpstr>Multiple Choice Questions</vt:lpstr>
      <vt:lpstr>Multiple Choice Questions</vt:lpstr>
      <vt:lpstr>Multiple Choice Questions</vt:lpstr>
      <vt:lpstr>Multiple Choice Questions</vt:lpstr>
      <vt:lpstr>Multiple Choice Questions</vt:lpstr>
      <vt:lpstr>Multiple Choice Questions</vt:lpstr>
      <vt:lpstr>Multiple Choice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Biosimilars and Interchangeable Biosimilars</dc:title>
  <dc:creator>Ikenberry, Sarah</dc:creator>
  <cp:lastModifiedBy>McLean-Banks, Renee</cp:lastModifiedBy>
  <cp:revision>128</cp:revision>
  <dcterms:created xsi:type="dcterms:W3CDTF">2021-08-17T21:07:19Z</dcterms:created>
  <dcterms:modified xsi:type="dcterms:W3CDTF">2021-12-20T17:20:57Z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0x010100BEE5A9B9D60B514D9C43CE989B877BFE</vt:lpwstr>
  </property>
  <property fmtid="{D5CDD505-2E9C-101B-9397-08002B2CF9AE}" pid="3" name="_dlc_DocIdItemGuid">
    <vt:lpwstr>df412790-0ba9-4adb-8dce-cb850e8a3d8a</vt:lpwstr>
  </property>
  <property fmtid="{D5CDD505-2E9C-101B-9397-08002B2CF9AE}" pid="4" name="(New) Comms Category">
    <vt:lpwstr/>
  </property>
</Properties>
</file>